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6" r:id="rId2"/>
    <p:sldId id="746" r:id="rId3"/>
    <p:sldId id="910" r:id="rId4"/>
    <p:sldId id="919" r:id="rId5"/>
    <p:sldId id="385" r:id="rId6"/>
    <p:sldId id="423" r:id="rId7"/>
    <p:sldId id="614" r:id="rId8"/>
    <p:sldId id="932" r:id="rId9"/>
    <p:sldId id="378" r:id="rId10"/>
    <p:sldId id="379" r:id="rId11"/>
    <p:sldId id="380" r:id="rId12"/>
    <p:sldId id="951" r:id="rId13"/>
    <p:sldId id="948" r:id="rId14"/>
    <p:sldId id="922" r:id="rId15"/>
    <p:sldId id="946" r:id="rId16"/>
    <p:sldId id="952" r:id="rId17"/>
    <p:sldId id="950" r:id="rId18"/>
    <p:sldId id="949" r:id="rId19"/>
    <p:sldId id="384" r:id="rId20"/>
    <p:sldId id="381" r:id="rId21"/>
    <p:sldId id="626" r:id="rId22"/>
    <p:sldId id="387" r:id="rId23"/>
    <p:sldId id="388" r:id="rId24"/>
    <p:sldId id="389" r:id="rId25"/>
    <p:sldId id="391" r:id="rId26"/>
    <p:sldId id="392" r:id="rId27"/>
    <p:sldId id="921" r:id="rId28"/>
    <p:sldId id="931" r:id="rId29"/>
    <p:sldId id="405" r:id="rId30"/>
    <p:sldId id="920" r:id="rId31"/>
    <p:sldId id="398" r:id="rId32"/>
    <p:sldId id="399" r:id="rId33"/>
    <p:sldId id="394" r:id="rId34"/>
    <p:sldId id="396" r:id="rId35"/>
    <p:sldId id="953" r:id="rId36"/>
    <p:sldId id="935" r:id="rId37"/>
    <p:sldId id="934" r:id="rId38"/>
    <p:sldId id="923" r:id="rId39"/>
    <p:sldId id="942" r:id="rId40"/>
    <p:sldId id="400" r:id="rId41"/>
    <p:sldId id="926" r:id="rId42"/>
    <p:sldId id="402" r:id="rId43"/>
    <p:sldId id="925" r:id="rId44"/>
    <p:sldId id="403" r:id="rId45"/>
    <p:sldId id="406" r:id="rId46"/>
    <p:sldId id="943" r:id="rId47"/>
    <p:sldId id="404" r:id="rId48"/>
    <p:sldId id="408" r:id="rId49"/>
    <p:sldId id="409" r:id="rId50"/>
    <p:sldId id="916" r:id="rId51"/>
    <p:sldId id="410" r:id="rId52"/>
    <p:sldId id="915" r:id="rId53"/>
    <p:sldId id="928" r:id="rId54"/>
    <p:sldId id="917" r:id="rId55"/>
    <p:sldId id="412" r:id="rId56"/>
    <p:sldId id="413" r:id="rId57"/>
    <p:sldId id="414" r:id="rId58"/>
    <p:sldId id="416" r:id="rId59"/>
    <p:sldId id="417" r:id="rId60"/>
    <p:sldId id="418" r:id="rId61"/>
    <p:sldId id="419" r:id="rId62"/>
    <p:sldId id="415" r:id="rId63"/>
    <p:sldId id="420" r:id="rId64"/>
    <p:sldId id="918" r:id="rId65"/>
    <p:sldId id="421" r:id="rId66"/>
    <p:sldId id="930" r:id="rId67"/>
    <p:sldId id="929" r:id="rId68"/>
    <p:sldId id="945" r:id="rId69"/>
    <p:sldId id="901" r:id="rId70"/>
    <p:sldId id="903" r:id="rId71"/>
    <p:sldId id="904" r:id="rId72"/>
    <p:sldId id="905" r:id="rId73"/>
    <p:sldId id="909" r:id="rId74"/>
    <p:sldId id="906" r:id="rId75"/>
    <p:sldId id="907" r:id="rId76"/>
    <p:sldId id="908" r:id="rId77"/>
    <p:sldId id="933" r:id="rId78"/>
    <p:sldId id="911"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423"/>
            <p14:sldId id="614"/>
            <p14:sldId id="932"/>
            <p14:sldId id="378"/>
            <p14:sldId id="379"/>
            <p14:sldId id="380"/>
            <p14:sldId id="951"/>
            <p14:sldId id="948"/>
            <p14:sldId id="922"/>
            <p14:sldId id="946"/>
            <p14:sldId id="952"/>
            <p14:sldId id="950"/>
            <p14:sldId id="949"/>
            <p14:sldId id="384"/>
            <p14:sldId id="381"/>
            <p14:sldId id="626"/>
            <p14:sldId id="387"/>
            <p14:sldId id="388"/>
            <p14:sldId id="389"/>
            <p14:sldId id="391"/>
            <p14:sldId id="392"/>
            <p14:sldId id="921"/>
            <p14:sldId id="931"/>
            <p14:sldId id="405"/>
            <p14:sldId id="920"/>
            <p14:sldId id="398"/>
            <p14:sldId id="399"/>
            <p14:sldId id="394"/>
            <p14:sldId id="396"/>
            <p14:sldId id="953"/>
            <p14:sldId id="935"/>
            <p14:sldId id="934"/>
            <p14:sldId id="923"/>
            <p14:sldId id="942"/>
            <p14:sldId id="400"/>
            <p14:sldId id="926"/>
            <p14:sldId id="402"/>
            <p14:sldId id="925"/>
            <p14:sldId id="403"/>
            <p14:sldId id="406"/>
            <p14:sldId id="943"/>
            <p14:sldId id="404"/>
            <p14:sldId id="408"/>
            <p14:sldId id="409"/>
            <p14:sldId id="916"/>
            <p14:sldId id="410"/>
            <p14:sldId id="915"/>
            <p14:sldId id="928"/>
            <p14:sldId id="917"/>
            <p14:sldId id="412"/>
            <p14:sldId id="413"/>
            <p14:sldId id="414"/>
            <p14:sldId id="416"/>
            <p14:sldId id="417"/>
            <p14:sldId id="418"/>
            <p14:sldId id="419"/>
            <p14:sldId id="415"/>
            <p14:sldId id="420"/>
            <p14:sldId id="918"/>
            <p14:sldId id="421"/>
            <p14:sldId id="930"/>
            <p14:sldId id="929"/>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289"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97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7×7</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7,</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oMath>
                </a14:m>
                <a:endParaRPr lang="en-US" dirty="0"/>
              </a:p>
              <a:p>
                <a:r>
                  <a:rPr lang="en-US" b="0" dirty="0"/>
                  <a:t>A</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3×3×3</m:t>
                    </m:r>
                  </m:oMath>
                </a14:m>
                <a:r>
                  <a:rPr lang="en-US" dirty="0"/>
                  <a:t> filter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=3</m:t>
                    </m:r>
                  </m:oMath>
                </a14:m>
                <a:r>
                  <a:rPr lang="en-US" i="1" dirty="0">
                    <a:latin typeface="Cambria Math" panose="02040503050406030204" pitchFamily="18" charset="0"/>
                  </a:rPr>
                  <a:t>, </a:t>
                </a:r>
                <a:r>
                  <a:rPr lang="en-US" dirty="0"/>
                  <a:t>pad</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𝑃</m:t>
                    </m:r>
                    <m:r>
                      <a:rPr lang="en-US" b="0" i="1" dirty="0" smtClean="0">
                        <a:latin typeface="Cambria Math" panose="02040503050406030204" pitchFamily="18" charset="0"/>
                      </a:rPr>
                      <m:t>=1</m:t>
                    </m:r>
                  </m:oMath>
                </a14:m>
                <a:r>
                  <a:rPr lang="en-US" dirty="0"/>
                  <a:t>. What is the output volume and No. params?</a:t>
                </a:r>
              </a:p>
              <a:p>
                <a:r>
                  <a:rPr lang="en-US" b="0" dirty="0"/>
                  <a:t>ANS: 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3</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7+2∗1</m:t>
                        </m:r>
                        <m:r>
                          <a:rPr lang="en-US" i="1" dirty="0">
                            <a:latin typeface="Cambria Math" panose="02040503050406030204" pitchFamily="18" charset="0"/>
                          </a:rPr>
                          <m:t>−3</m:t>
                        </m:r>
                      </m:e>
                    </m:d>
                    <m:r>
                      <a:rPr lang="en-US" b="0" i="1" dirty="0" smtClean="0">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3×3×1</m:t>
                    </m:r>
                  </m:oMath>
                </a14:m>
                <a:endParaRPr lang="en-US" dirty="0"/>
              </a:p>
              <a:p>
                <a:r>
                  <a:rPr lang="en-US" dirty="0"/>
                  <a:t>No. params: one filter w. </a:t>
                </a:r>
                <a14:m>
                  <m:oMath xmlns:m="http://schemas.openxmlformats.org/officeDocument/2006/math">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+1=</m:t>
                    </m:r>
                    <m:r>
                      <a:rPr lang="en-US" b="0" i="1" dirty="0" smtClean="0">
                        <a:latin typeface="Cambria Math" panose="02040503050406030204" pitchFamily="18" charset="0"/>
                      </a:rPr>
                      <m:t>28</m:t>
                    </m:r>
                  </m:oMath>
                </a14:m>
                <a:r>
                  <a:rPr lang="en-US" dirty="0"/>
                  <a:t> params</a:t>
                </a:r>
              </a:p>
              <a:p>
                <a:endParaRPr lang="en-SE" dirty="0"/>
              </a:p>
            </p:txBody>
          </p:sp>
        </mc:Choice>
        <mc:Fallback xmlns="">
          <p:sp>
            <p:nvSpPr>
              <p:cNvPr id="3" name="Notes Placeholder 2"/>
              <p:cNvSpPr>
                <a:spLocks noGrp="1"/>
              </p:cNvSpPr>
              <p:nvPr>
                <p:ph type="body" idx="1"/>
              </p:nvPr>
            </p:nvSpPr>
            <p:spPr/>
            <p:txBody>
              <a:bodyPr/>
              <a:lstStyle/>
              <a:p>
                <a:r>
                  <a:rPr lang="en-US" dirty="0"/>
                  <a:t>Input volume</a:t>
                </a:r>
                <a:r>
                  <a:rPr lang="en-US" b="0" i="0" dirty="0">
                    <a:latin typeface="Cambria Math" panose="02040503050406030204" pitchFamily="18" charset="0"/>
                  </a:rPr>
                  <a:t>:</a:t>
                </a:r>
                <a:r>
                  <a:rPr lang="en-US" dirty="0"/>
                  <a:t> </a:t>
                </a:r>
                <a:r>
                  <a:rPr lang="en-US" b="0" i="0" dirty="0">
                    <a:latin typeface="Cambria Math" panose="02040503050406030204" pitchFamily="18" charset="0"/>
                  </a:rPr>
                  <a:t>7×7</a:t>
                </a:r>
                <a:r>
                  <a:rPr lang="en-US" i="0" dirty="0">
                    <a:latin typeface="Cambria Math" panose="02040503050406030204" pitchFamily="18" charset="0"/>
                  </a:rPr>
                  <a:t>×</a:t>
                </a:r>
                <a:r>
                  <a:rPr lang="en-US" b="0" i="0" dirty="0">
                    <a:latin typeface="Cambria Math" panose="02040503050406030204" pitchFamily="18" charset="0"/>
                  </a:rPr>
                  <a:t>3</a:t>
                </a:r>
                <a:r>
                  <a:rPr lang="en-US" dirty="0"/>
                  <a:t> </a:t>
                </a:r>
                <a:r>
                  <a:rPr lang="en-US" b="0" i="0" dirty="0">
                    <a:latin typeface="Cambria Math" panose="02040503050406030204" pitchFamily="18" charset="0"/>
                  </a:rPr>
                  <a:t>(𝑊_1=𝐻_1=</a:t>
                </a:r>
                <a:r>
                  <a:rPr lang="en-US" i="0" dirty="0">
                    <a:latin typeface="Cambria Math" panose="02040503050406030204" pitchFamily="18" charset="0"/>
                  </a:rPr>
                  <a:t>𝑁</a:t>
                </a:r>
                <a:r>
                  <a:rPr lang="en-US" b="0" i="0" dirty="0">
                    <a:latin typeface="Cambria Math" panose="02040503050406030204" pitchFamily="18" charset="0"/>
                  </a:rPr>
                  <a:t>_1</a:t>
                </a:r>
                <a:r>
                  <a:rPr lang="en-US" i="0" dirty="0">
                    <a:latin typeface="Cambria Math" panose="02040503050406030204" pitchFamily="18" charset="0"/>
                  </a:rPr>
                  <a:t>=</a:t>
                </a:r>
                <a:r>
                  <a:rPr lang="en-US" b="0" i="0" dirty="0">
                    <a:latin typeface="Cambria Math" panose="02040503050406030204" pitchFamily="18" charset="0"/>
                  </a:rPr>
                  <a:t>7,</a:t>
                </a:r>
                <a:r>
                  <a:rPr lang="en-US" i="0" dirty="0">
                    <a:latin typeface="Cambria Math" panose="02040503050406030204" pitchFamily="18" charset="0"/>
                  </a:rPr>
                  <a:t>𝐷_1=</a:t>
                </a:r>
                <a:r>
                  <a:rPr lang="en-US" b="0" i="0" dirty="0">
                    <a:latin typeface="Cambria Math" panose="02040503050406030204" pitchFamily="18" charset="0"/>
                  </a:rPr>
                  <a:t>1)</a:t>
                </a:r>
                <a:endParaRPr lang="en-US" dirty="0"/>
              </a:p>
              <a:p>
                <a:r>
                  <a:rPr lang="en-US" b="0" dirty="0"/>
                  <a:t>A</a:t>
                </a:r>
                <a:r>
                  <a:rPr lang="en-US" i="0" dirty="0">
                    <a:latin typeface="Cambria Math" panose="02040503050406030204" pitchFamily="18" charset="0"/>
                  </a:rPr>
                  <a:t> </a:t>
                </a:r>
                <a:r>
                  <a:rPr lang="en-US" b="0" i="0" dirty="0">
                    <a:latin typeface="Cambria Math" panose="02040503050406030204" pitchFamily="18" charset="0"/>
                  </a:rPr>
                  <a:t>3×3×3</a:t>
                </a:r>
                <a:r>
                  <a:rPr lang="en-US" dirty="0"/>
                  <a:t> filter (</a:t>
                </a:r>
                <a:r>
                  <a:rPr lang="en-US" i="0">
                    <a:latin typeface="Cambria Math" panose="02040503050406030204" pitchFamily="18" charset="0"/>
                  </a:rPr>
                  <a:t>𝐾</a:t>
                </a:r>
                <a:r>
                  <a:rPr lang="en-US" b="0" i="0">
                    <a:latin typeface="Cambria Math" panose="02040503050406030204" pitchFamily="18" charset="0"/>
                  </a:rPr>
                  <a:t>=1,</a:t>
                </a:r>
                <a:r>
                  <a:rPr lang="en-US" i="0">
                    <a:latin typeface="Cambria Math" panose="02040503050406030204" pitchFamily="18" charset="0"/>
                  </a:rPr>
                  <a:t>𝐹=3</a:t>
                </a:r>
                <a:r>
                  <a:rPr lang="en-US" dirty="0"/>
                  <a:t>) w. stride </a:t>
                </a:r>
                <a:r>
                  <a:rPr lang="en-US" b="0" i="0" dirty="0">
                    <a:latin typeface="Cambria Math" panose="02040503050406030204" pitchFamily="18" charset="0"/>
                  </a:rPr>
                  <a:t>𝑆=3</a:t>
                </a:r>
                <a:r>
                  <a:rPr lang="en-US" i="1" dirty="0">
                    <a:latin typeface="Cambria Math" panose="02040503050406030204" pitchFamily="18" charset="0"/>
                  </a:rPr>
                  <a:t>, </a:t>
                </a:r>
                <a:r>
                  <a:rPr lang="en-US" dirty="0"/>
                  <a:t>pad</a:t>
                </a:r>
                <a:r>
                  <a:rPr lang="en-US" b="0" i="0" dirty="0">
                    <a:latin typeface="Cambria Math" panose="02040503050406030204" pitchFamily="18" charset="0"/>
                  </a:rPr>
                  <a:t> 𝑃=1</a:t>
                </a:r>
                <a:r>
                  <a:rPr lang="en-US" dirty="0"/>
                  <a:t>. What is the output volume and No. params?</a:t>
                </a:r>
              </a:p>
              <a:p>
                <a:r>
                  <a:rPr lang="en-US" b="0" dirty="0"/>
                  <a:t>ANS: Each output activation map: </a:t>
                </a:r>
              </a:p>
              <a:p>
                <a:pPr lvl="1"/>
                <a:r>
                  <a:rPr lang="en-US" b="0" dirty="0"/>
                  <a:t>Spatial size: </a:t>
                </a:r>
                <a:r>
                  <a:rPr lang="en-US" b="0" i="0">
                    <a:latin typeface="Cambria Math" panose="02040503050406030204" pitchFamily="18" charset="0"/>
                  </a:rPr>
                  <a:t>W_2=H_2=N_2=1/𝑆 (𝑁_1+2𝑃</a:t>
                </a:r>
                <a:r>
                  <a:rPr lang="en-US" i="0">
                    <a:latin typeface="Cambria Math" panose="02040503050406030204" pitchFamily="18" charset="0"/>
                  </a:rPr>
                  <a:t>−𝐹)</a:t>
                </a:r>
                <a:r>
                  <a:rPr lang="en-US" b="0" i="0" dirty="0">
                    <a:latin typeface="Cambria Math" panose="02040503050406030204" pitchFamily="18" charset="0"/>
                  </a:rPr>
                  <a:t>+1=1/3 (7+2∗1</a:t>
                </a:r>
                <a:r>
                  <a:rPr lang="en-US" i="0" dirty="0">
                    <a:latin typeface="Cambria Math" panose="02040503050406030204" pitchFamily="18" charset="0"/>
                  </a:rPr>
                  <a:t>−3)</a:t>
                </a:r>
                <a:r>
                  <a:rPr lang="en-US" b="0" i="0" dirty="0">
                    <a:latin typeface="Cambria Math" panose="02040503050406030204" pitchFamily="18" charset="0"/>
                  </a:rPr>
                  <a:t>+1=3</a:t>
                </a:r>
                <a:endParaRPr lang="en-US" dirty="0"/>
              </a:p>
              <a:p>
                <a:pPr lvl="1"/>
                <a:r>
                  <a:rPr lang="en-US" dirty="0"/>
                  <a:t>Depth: </a:t>
                </a:r>
                <a:r>
                  <a:rPr lang="en-US" b="0" i="0">
                    <a:latin typeface="Cambria Math" panose="02040503050406030204" pitchFamily="18" charset="0"/>
                  </a:rPr>
                  <a:t>𝐷_2=𝐾=1</a:t>
                </a:r>
                <a:endParaRPr lang="en-US" dirty="0"/>
              </a:p>
              <a:p>
                <a:r>
                  <a:rPr lang="en-US" dirty="0"/>
                  <a:t>Output volume: </a:t>
                </a:r>
                <a:r>
                  <a:rPr lang="en-US" b="0" i="0" dirty="0">
                    <a:latin typeface="Cambria Math" panose="02040503050406030204" pitchFamily="18" charset="0"/>
                  </a:rPr>
                  <a:t>3×3×1</a:t>
                </a:r>
                <a:endParaRPr lang="en-US" dirty="0"/>
              </a:p>
              <a:p>
                <a:r>
                  <a:rPr lang="en-US" dirty="0"/>
                  <a:t>No. params: one filter w. </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+1=</a:t>
                </a:r>
                <a:r>
                  <a:rPr lang="en-US" b="0" i="0" dirty="0">
                    <a:latin typeface="Cambria Math" panose="02040503050406030204" pitchFamily="18" charset="0"/>
                  </a:rPr>
                  <a:t>28</a:t>
                </a:r>
                <a:r>
                  <a:rPr lang="en-US" dirty="0"/>
                  <a:t> params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510744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057881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29.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3.gif"/><Relationship Id="rId5" Type="http://schemas.openxmlformats.org/officeDocument/2006/relationships/image" Target="../media/image42.png"/><Relationship Id="rId4" Type="http://schemas.openxmlformats.org/officeDocument/2006/relationships/image" Target="../media/image27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90.png"/><Relationship Id="rId4" Type="http://schemas.openxmlformats.org/officeDocument/2006/relationships/image" Target="../media/image44.gif"/></Relationships>
</file>

<file path=ppt/slides/_rels/slide3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1.png"/></Relationships>
</file>

<file path=ppt/slides/_rels/slide3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45.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76.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77.png"/><Relationship Id="rId9" Type="http://schemas.openxmlformats.org/officeDocument/2006/relationships/image" Target="../media/image600.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6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63.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86.jpg"/></Relationships>
</file>

<file path=ppt/slides/_rels/slide7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91.jpg"/></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LX 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992796" y="6579155"/>
            <a:ext cx="5310336" cy="253916"/>
          </a:xfrm>
          <a:prstGeom prst="rect">
            <a:avLst/>
          </a:prstGeom>
          <a:noFill/>
        </p:spPr>
        <p:txBody>
          <a:bodyPr wrap="square">
            <a:spAutoFit/>
          </a:bodyPr>
          <a:lstStyle/>
          <a:p>
            <a:r>
              <a:rPr lang="en-US" sz="1050" dirty="0"/>
              <a:t>Acknowledgement: some contents taken from UC Berkeley CS231n </a:t>
            </a:r>
            <a:r>
              <a:rPr lang="en-SE" sz="1050" dirty="0"/>
              <a:t>cs231n.github.io/</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10</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2"/>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3"/>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457200" y="274638"/>
            <a:ext cx="2855700" cy="868362"/>
          </a:xfrm>
        </p:spPr>
        <p:txBody>
          <a:bodyPr/>
          <a:lstStyle/>
          <a:p>
            <a:r>
              <a:rPr lang="en-US" sz="3600" dirty="0"/>
              <a:t>Example: 3 Filters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179512" y="1295400"/>
                <a:ext cx="3133388" cy="510540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179512" y="1295400"/>
                <a:ext cx="3133388" cy="5105400"/>
              </a:xfrm>
              <a:blipFill>
                <a:blip r:embed="rId2"/>
                <a:stretch>
                  <a:fillRect l="-1751" t="-1792" r="-2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Weight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p:txBody>
              <a:bodyPr>
                <a:normAutofit fontScale="77500" lnSpcReduction="20000"/>
              </a:bodyPr>
              <a:lstStyle/>
              <a:p>
                <a:r>
                  <a:rPr lang="en-US" sz="3600" dirty="0"/>
                  <a:t>Each neuron in a CONV layer has local connectivity to a small patch of the input volume w. size of the filter, called its Receptive Field</a:t>
                </a:r>
              </a:p>
              <a:p>
                <a:pPr lvl="1"/>
                <a:r>
                  <a:rPr lang="en-US" sz="3200" dirty="0"/>
                  <a:t>Each neuron covers a limited, narrow “field of view”</a:t>
                </a:r>
              </a:p>
              <a:p>
                <a:pPr lvl="1"/>
                <a:r>
                  <a:rPr lang="en-US" sz="3200" dirty="0"/>
                  <a:t>In contrast, each neuron in a FC layer has RF that covers the entire input volume</a:t>
                </a:r>
              </a:p>
              <a:p>
                <a:r>
                  <a:rPr lang="en-US" sz="3600" dirty="0"/>
                  <a:t>Weight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blipFill>
                <a:blip r:embed="rId2"/>
                <a:stretch>
                  <a:fillRect l="-1333" t="-2987"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2637208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=1,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1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 1 output activation maps (</a:t>
                </a:r>
                <a:r>
                  <a:rPr lang="en-US" dirty="0" err="1">
                    <a:solidFill>
                      <a:schemeClr val="tx1"/>
                    </a:solidFill>
                  </a:rPr>
                  <a:t>out_channels</a:t>
                </a:r>
                <a:r>
                  <a:rPr lang="en-US" dirty="0">
                    <a:solidFill>
                      <a:schemeClr val="tx1"/>
                    </a:solidFill>
                  </a:rPr>
                  <a:t>=1).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=3,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3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filters, 3 output activation maps (</a:t>
                </a:r>
                <a:r>
                  <a:rPr lang="en-US" dirty="0" err="1">
                    <a:solidFill>
                      <a:schemeClr val="tx1"/>
                    </a:solidFill>
                  </a:rPr>
                  <a:t>out_channels</a:t>
                </a:r>
                <a:r>
                  <a:rPr lang="en-US" dirty="0">
                    <a:solidFill>
                      <a:schemeClr val="tx1"/>
                    </a:solidFill>
                  </a:rPr>
                  <a:t>=3)</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r>
                  <a:rPr lang="en-US" dirty="0"/>
                  <a:t> activation maps, with volume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14681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8422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964706"/>
                <a:ext cx="8229600" cy="1809804"/>
              </a:xfrm>
            </p:spPr>
            <p:txBody>
              <a:bodyPr>
                <a:normAutofit fontScale="47500" lnSpcReduction="20000"/>
              </a:bodyPr>
              <a:lstStyle/>
              <a:p>
                <a:r>
                  <a:rPr lang="en-US" spc="-5" dirty="0">
                    <a:latin typeface="Arial"/>
                    <a:cs typeface="Arial"/>
                  </a:rPr>
                  <a:t>It is common to have square input shape, i.e., </a:t>
                </a:r>
                <a14:m>
                  <m:oMath xmlns:m="http://schemas.openxmlformats.org/officeDocument/2006/math">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oMath>
                </a14:m>
                <a:r>
                  <a:rPr lang="en-US" sz="3200" spc="-5" dirty="0">
                    <a:latin typeface="Arial"/>
                    <a:cs typeface="Arial"/>
                  </a:rPr>
                  <a:t>, but general rectangle </a:t>
                </a:r>
                <a:r>
                  <a:rPr lang="en-US" spc="-5" dirty="0">
                    <a:cs typeface="Arial"/>
                  </a:rPr>
                  <a:t>shape</a:t>
                </a:r>
                <a:r>
                  <a:rPr lang="en-US" sz="3200" spc="-5" dirty="0">
                    <a:latin typeface="Arial"/>
                    <a:cs typeface="Arial"/>
                  </a:rPr>
                  <a:t> size is possible</a:t>
                </a:r>
              </a:p>
              <a:p>
                <a:r>
                  <a:rPr lang="en-US" sz="3200" spc="-5" dirty="0">
                    <a:latin typeface="Arial"/>
                    <a:cs typeface="Arial"/>
                  </a:rPr>
                  <a:t>A filter always has square </a:t>
                </a:r>
                <a:r>
                  <a:rPr lang="en-US" spc="-5" dirty="0">
                    <a:cs typeface="Arial"/>
                  </a:rPr>
                  <a:t>shape</a:t>
                </a:r>
                <a:r>
                  <a:rPr lang="en-US" sz="3200" spc="-5" dirty="0">
                    <a:latin typeface="Arial"/>
                    <a:cs typeface="Arial"/>
                  </a:rPr>
                  <a:t>, and always has the same depth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𝐷</m:t>
                        </m:r>
                      </m:e>
                      <m:sub>
                        <m:r>
                          <a:rPr lang="en-US" sz="3200" b="0" i="1" spc="-5" smtClean="0">
                            <a:latin typeface="Cambria Math" panose="02040503050406030204" pitchFamily="18" charset="0"/>
                            <a:cs typeface="Arial"/>
                          </a:rPr>
                          <m:t>1</m:t>
                        </m:r>
                      </m:sub>
                    </m:sSub>
                  </m:oMath>
                </a14:m>
                <a:r>
                  <a:rPr lang="en-US" sz="3200" spc="-5" dirty="0">
                    <a:latin typeface="Arial"/>
                    <a:cs typeface="Arial"/>
                  </a:rPr>
                  <a:t> as the input volume </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964706"/>
                <a:ext cx="8229600" cy="1809804"/>
              </a:xfrm>
              <a:blipFill>
                <a:blip r:embed="rId2"/>
                <a:stretch>
                  <a:fillRect l="-222" t="-30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249963"/>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755973"/>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162287"/>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026121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m:t>
                    </m:r>
                    <m:r>
                      <a:rPr lang="en-US" sz="2800" i="1" dirty="0">
                        <a:latin typeface="Cambria Math" panose="02040503050406030204" pitchFamily="18" charset="0"/>
                      </a:rPr>
                      <m:t>×</m:t>
                    </m:r>
                    <m:r>
                      <a:rPr lang="en-US" sz="2800" i="1" dirty="0">
                        <a:latin typeface="Cambria Math" panose="02040503050406030204" pitchFamily="18" charset="0"/>
                      </a:rPr>
                      <m:t>5</m:t>
                    </m:r>
                    <m:r>
                      <a:rPr lang="en-US" sz="2800" i="1" dirty="0">
                        <a:latin typeface="Cambria Math" panose="02040503050406030204" pitchFamily="18" charset="0"/>
                      </a:rPr>
                      <m:t>×</m:t>
                    </m:r>
                    <m:r>
                      <a:rPr lang="en-US" sz="2800" i="1" dirty="0">
                        <a:latin typeface="Cambria Math" panose="02040503050406030204" pitchFamily="18" charset="0"/>
                      </a:rPr>
                      <m:t>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m:t>
                    </m:r>
                    <m:r>
                      <a:rPr lang="en-US" sz="2800" i="1">
                        <a:latin typeface="Cambria Math" panose="02040503050406030204" pitchFamily="18" charset="0"/>
                      </a:rPr>
                      <m:t>2</m:t>
                    </m:r>
                    <m:r>
                      <a:rPr lang="en-US" sz="2800" i="1">
                        <a:latin typeface="Cambria Math" panose="02040503050406030204" pitchFamily="18" charset="0"/>
                      </a:rPr>
                      <m:t>,</m:t>
                    </m:r>
                    <m:r>
                      <a:rPr lang="en-US" sz="2800" i="1">
                        <a:latin typeface="Cambria Math" panose="02040503050406030204" pitchFamily="18" charset="0"/>
                      </a:rPr>
                      <m:t>𝐹</m:t>
                    </m:r>
                    <m:r>
                      <a:rPr lang="en-US" sz="2800" i="1">
                        <a:latin typeface="Cambria Math" panose="02040503050406030204" pitchFamily="18" charset="0"/>
                      </a:rPr>
                      <m:t>=</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m:t>
                    </m:r>
                    <m:r>
                      <a:rPr lang="en-US" altLang="zh-CN" sz="2800" i="1">
                        <a:latin typeface="Cambria Math" panose="02040503050406030204" pitchFamily="18" charset="0"/>
                      </a:rPr>
                      <m:t>×</m:t>
                    </m:r>
                    <m:r>
                      <a:rPr lang="en-US" altLang="zh-CN" sz="2800" i="1">
                        <a:latin typeface="Cambria Math" panose="02040503050406030204" pitchFamily="18" charset="0"/>
                      </a:rPr>
                      <m:t>3</m:t>
                    </m:r>
                    <m:r>
                      <a:rPr lang="en-US" altLang="zh-CN" sz="2800" i="1">
                        <a:latin typeface="Cambria Math" panose="02040503050406030204" pitchFamily="18" charset="0"/>
                      </a:rPr>
                      <m:t>×</m:t>
                    </m:r>
                    <m:r>
                      <a:rPr lang="en-US" altLang="zh-CN" sz="2800" i="1">
                        <a:latin typeface="Cambria Math" panose="02040503050406030204" pitchFamily="18" charset="0"/>
                      </a:rPr>
                      <m:t>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3</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 code optimization, some mathematical tools etc.</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conjunction w. complex ML/DL algorithms, which may be sometimes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3×3×3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=1,</m:t>
                    </m:r>
                    <m:r>
                      <a:rPr lang="en-US" sz="1600" i="1">
                        <a:latin typeface="Cambria Math" panose="02040503050406030204" pitchFamily="18" charset="0"/>
                      </a:rPr>
                      <m:t>𝐹</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oMath>
                </a14:m>
                <a:endParaRPr lang="en-US" dirty="0"/>
              </a:p>
              <a:p>
                <a14:m>
                  <m:oMath xmlns:m="http://schemas.openxmlformats.org/officeDocument/2006/math">
                    <m:r>
                      <a:rPr lang="en-US" i="1" dirty="0" smtClean="0">
                        <a:latin typeface="Cambria Math" panose="02040503050406030204" pitchFamily="18" charset="0"/>
                      </a:rPr>
                      <m:t>10</m:t>
                    </m:r>
                    <m:r>
                      <a:rPr lang="en-US" i="1" dirty="0" smtClean="0">
                        <a:latin typeface="Cambria Math" panose="02040503050406030204" pitchFamily="18" charset="0"/>
                      </a:rPr>
                      <m:t> </m:t>
                    </m:r>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76</m:t>
                    </m:r>
                  </m:oMath>
                </a14:m>
                <a:r>
                  <a:rPr lang="en-US" dirty="0"/>
                  <a:t> params, so 10 filters add up to </a:t>
                </a:r>
                <a14:m>
                  <m:oMath xmlns:m="http://schemas.openxmlformats.org/officeDocument/2006/math">
                    <m:r>
                      <a:rPr lang="en-US" i="1" dirty="0" smtClean="0">
                        <a:latin typeface="Cambria Math" panose="02040503050406030204" pitchFamily="18" charset="0"/>
                      </a:rPr>
                      <m:t>76</m:t>
                    </m:r>
                    <m:r>
                      <a:rPr lang="en-US" i="1" dirty="0" smtClean="0">
                        <a:latin typeface="Cambria Math" panose="02040503050406030204" pitchFamily="18" charset="0"/>
                      </a:rPr>
                      <m:t>∗</m:t>
                    </m:r>
                    <m:r>
                      <a:rPr lang="en-US" i="1" dirty="0" smtClean="0">
                        <a:latin typeface="Cambria Math" panose="02040503050406030204" pitchFamily="18" charset="0"/>
                      </a:rPr>
                      <m:t>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r>
                  <a:rPr lang="en-US" dirty="0"/>
                  <a:t>CONV Example 7: </a:t>
                </a:r>
                <a14:m>
                  <m:oMath xmlns:m="http://schemas.openxmlformats.org/officeDocument/2006/math">
                    <m:r>
                      <a:rPr lang="en-US" b="0" i="1" dirty="0" smtClean="0">
                        <a:latin typeface="Cambria Math" panose="02040503050406030204" pitchFamily="18" charset="0"/>
                      </a:rPr>
                      <m:t>1×1</m:t>
                    </m:r>
                  </m:oMath>
                </a14:m>
                <a:r>
                  <a:rPr lang="en-US" dirty="0"/>
                  <a:t> Filter </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0"/>
                <a:ext cx="8229600" cy="3006080"/>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64 input channels, then </a:t>
                </a:r>
                <a:r>
                  <a:rPr lang="en-US"/>
                  <a:t>applies a non-linear activation function</a:t>
                </a:r>
                <a:endParaRPr lang="en-US" dirty="0"/>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0"/>
                <a:ext cx="8229600" cy="3006080"/>
              </a:xfrm>
              <a:blipFill>
                <a:blip r:embed="rId4"/>
                <a:stretch>
                  <a:fillRect l="-519" t="-30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8265-2810-4BD4-B6EC-8E7192AFF837}"/>
              </a:ext>
            </a:extLst>
          </p:cNvPr>
          <p:cNvSpPr>
            <a:spLocks noGrp="1"/>
          </p:cNvSpPr>
          <p:nvPr>
            <p:ph type="title"/>
          </p:nvPr>
        </p:nvSpPr>
        <p:spPr/>
        <p:txBody>
          <a:bodyPr/>
          <a:lstStyle/>
          <a:p>
            <a:r>
              <a:rPr lang="en-US" spc="-5" dirty="0">
                <a:latin typeface="Arial"/>
                <a:cs typeface="Arial"/>
              </a:rPr>
              <a:t>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0F153D-8311-4B86-9471-AA85B9DF56A7}"/>
                  </a:ext>
                </a:extLst>
              </p:cNvPr>
              <p:cNvSpPr>
                <a:spLocks noGrp="1"/>
              </p:cNvSpPr>
              <p:nvPr>
                <p:ph idx="1"/>
              </p:nvPr>
            </p:nvSpPr>
            <p:spPr/>
            <p:txBody>
              <a:bodyPr/>
              <a:lstStyle/>
              <a:p>
                <a:r>
                  <a:rPr lang="en-US" spc="-5" dirty="0">
                    <a:latin typeface="Arial"/>
                    <a:cs typeface="Arial"/>
                  </a:rPr>
                  <a:t>What does a CONV layer w. filter volume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equal to its input volume </a:t>
                </a:r>
                <a14:m>
                  <m:oMath xmlns:m="http://schemas.openxmlformats.org/officeDocument/2006/math">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i.e.,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𝐷</m:t>
                    </m:r>
                  </m:oMath>
                </a14:m>
                <a:r>
                  <a:rPr lang="en-US" spc="-5" dirty="0">
                    <a:latin typeface="Arial"/>
                    <a:cs typeface="Arial"/>
                  </a:rPr>
                  <a:t>, w. stride </a:t>
                </a:r>
                <a14:m>
                  <m:oMath xmlns:m="http://schemas.openxmlformats.org/officeDocument/2006/math">
                    <m:r>
                      <a:rPr lang="en-US" b="0" i="1" spc="-5" smtClean="0">
                        <a:latin typeface="Cambria Math" panose="02040503050406030204" pitchFamily="18" charset="0"/>
                        <a:cs typeface="Arial"/>
                      </a:rPr>
                      <m:t>𝑆</m:t>
                    </m:r>
                    <m:r>
                      <a:rPr lang="en-US" b="0" i="1" spc="-5" smtClean="0">
                        <a:latin typeface="Cambria Math" panose="02040503050406030204" pitchFamily="18" charset="0"/>
                        <a:cs typeface="Arial"/>
                      </a:rPr>
                      <m:t>=1</m:t>
                    </m:r>
                  </m:oMath>
                </a14:m>
                <a:r>
                  <a:rPr lang="en-US" spc="-5" dirty="0">
                    <a:latin typeface="Arial"/>
                    <a:cs typeface="Arial"/>
                  </a:rPr>
                  <a:t> </a:t>
                </a:r>
                <a:r>
                  <a:rPr lang="en-US" spc="-5" dirty="0">
                    <a:cs typeface="Arial"/>
                  </a:rPr>
                  <a:t>and no pad look like?</a:t>
                </a:r>
              </a:p>
              <a:p>
                <a:r>
                  <a:rPr lang="en-US" dirty="0">
                    <a:latin typeface="Arial"/>
                    <a:cs typeface="Arial"/>
                  </a:rPr>
                  <a:t>ANS: It consists of a single neuron (since </a:t>
                </a:r>
                <a14:m>
                  <m:oMath xmlns:m="http://schemas.openxmlformats.org/officeDocument/2006/math">
                    <m:r>
                      <a:rPr lang="en-US" b="0" i="1" spc="-5" smtClean="0">
                        <a:latin typeface="Cambria Math" panose="02040503050406030204" pitchFamily="18" charset="0"/>
                        <a:cs typeface="Arial"/>
                      </a:rPr>
                      <m:t>𝐹</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oMath>
                </a14:m>
                <a:r>
                  <a:rPr lang="en-US" dirty="0">
                    <a:latin typeface="Arial"/>
                    <a:cs typeface="Arial"/>
                  </a:rPr>
                  <a:t> </a:t>
                </a:r>
                <a14:m>
                  <m:oMath xmlns:m="http://schemas.openxmlformats.org/officeDocument/2006/math">
                    <m:sSub>
                      <m:sSubPr>
                        <m:ctrlPr>
                          <a:rPr lang="en-US" b="0" i="1" dirty="0" smtClean="0">
                            <a:latin typeface="Cambria Math" panose="02040503050406030204" pitchFamily="18" charset="0"/>
                            <a:cs typeface="Arial"/>
                          </a:rPr>
                        </m:ctrlPr>
                      </m:sSubPr>
                      <m:e>
                        <m:r>
                          <m:rPr>
                            <m:sty m:val="p"/>
                          </m:rPr>
                          <a:rPr lang="en-US" dirty="0">
                            <a:latin typeface="Cambria Math" panose="02040503050406030204" pitchFamily="18" charset="0"/>
                            <a:cs typeface="Arial"/>
                          </a:rPr>
                          <m:t>N</m:t>
                        </m:r>
                      </m:e>
                      <m:sub>
                        <m:r>
                          <a:rPr lang="en-US" b="0" i="0" dirty="0" smtClean="0">
                            <a:latin typeface="Cambria Math" panose="02040503050406030204" pitchFamily="18" charset="0"/>
                            <a:cs typeface="Arial"/>
                          </a:rPr>
                          <m:t>2</m:t>
                        </m:r>
                      </m:sub>
                    </m:sSub>
                    <m:r>
                      <a:rPr lang="en-US" b="0" i="0" dirty="0" smtClean="0">
                        <a:latin typeface="Cambria Math" panose="02040503050406030204" pitchFamily="18" charset="0"/>
                        <a:cs typeface="Arial"/>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b="0" i="0" dirty="0" smtClean="0">
                        <a:latin typeface="Cambria Math" panose="02040503050406030204" pitchFamily="18" charset="0"/>
                      </a:rPr>
                      <m:t>1=1</m:t>
                    </m:r>
                  </m:oMath>
                </a14:m>
                <a:r>
                  <a:rPr lang="en-US" dirty="0">
                    <a:latin typeface="Arial"/>
                    <a:cs typeface="Arial"/>
                  </a:rPr>
                  <a:t>)</a:t>
                </a:r>
              </a:p>
              <a:p>
                <a:endParaRPr lang="en-SE" dirty="0"/>
              </a:p>
            </p:txBody>
          </p:sp>
        </mc:Choice>
        <mc:Fallback xmlns="">
          <p:sp>
            <p:nvSpPr>
              <p:cNvPr id="3" name="Content Placeholder 2">
                <a:extLst>
                  <a:ext uri="{FF2B5EF4-FFF2-40B4-BE49-F238E27FC236}">
                    <a16:creationId xmlns:a16="http://schemas.microsoft.com/office/drawing/2014/main" id="{8E0F153D-8311-4B86-9471-AA85B9DF56A7}"/>
                  </a:ext>
                </a:extLst>
              </p:cNvPr>
              <p:cNvSpPr>
                <a:spLocks noGrp="1" noRot="1" noChangeAspect="1" noMove="1" noResize="1" noEditPoints="1" noAdjustHandles="1" noChangeArrowheads="1" noChangeShapeType="1" noTextEdit="1"/>
              </p:cNvSpPr>
              <p:nvPr>
                <p:ph idx="1"/>
              </p:nvPr>
            </p:nvSpPr>
            <p:spPr>
              <a:blipFill>
                <a:blip r:embed="rId3"/>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817A1A7-6C90-4BE1-AC5D-00C19FF26908}"/>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1851898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5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pPr lvl="1"/>
                <a:r>
                  <a:rPr lang="en-US" dirty="0"/>
                  <a:t>There are a number of color space encodings, incl. RGB, HSV, CMYK, etc.</a:t>
                </a:r>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i.e., true color (24-bit) is used in computer and phone display for human eyes, but 8-bit is typically enough for CV tasks</a:t>
                </a:r>
                <a:endParaRPr lang="en-SE" dirty="0"/>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444" t="-37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DE11-8D80-4D21-B0AF-452207EC88DC}"/>
              </a:ext>
            </a:extLst>
          </p:cNvPr>
          <p:cNvSpPr>
            <a:spLocks noGrp="1"/>
          </p:cNvSpPr>
          <p:nvPr>
            <p:ph type="title"/>
          </p:nvPr>
        </p:nvSpPr>
        <p:spPr/>
        <p:txBody>
          <a:bodyPr/>
          <a:lstStyle/>
          <a:p>
            <a:r>
              <a:rPr lang="en-US" sz="3600" dirty="0"/>
              <a:t>Pooling and Fully-Connected Layers</a:t>
            </a:r>
            <a:endParaRPr lang="en-SE" sz="3600" dirty="0"/>
          </a:p>
        </p:txBody>
      </p:sp>
      <p:sp>
        <p:nvSpPr>
          <p:cNvPr id="3" name="Content Placeholder 2">
            <a:extLst>
              <a:ext uri="{FF2B5EF4-FFF2-40B4-BE49-F238E27FC236}">
                <a16:creationId xmlns:a16="http://schemas.microsoft.com/office/drawing/2014/main" id="{ABD9D1E5-5EC2-40CB-A0CC-B3EE5F4FCC4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AF5A64D-59E3-48DD-89EB-42E4760491D3}"/>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5" name="object 4">
            <a:extLst>
              <a:ext uri="{FF2B5EF4-FFF2-40B4-BE49-F238E27FC236}">
                <a16:creationId xmlns:a16="http://schemas.microsoft.com/office/drawing/2014/main" id="{02026C3C-DCD9-49AF-B062-B1642EDF4648}"/>
              </a:ext>
            </a:extLst>
          </p:cNvPr>
          <p:cNvSpPr/>
          <p:nvPr/>
        </p:nvSpPr>
        <p:spPr>
          <a:xfrm>
            <a:off x="0" y="1484784"/>
            <a:ext cx="9143981" cy="43789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78732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oMath>
                </a14:m>
                <a:r>
                  <a:rPr lang="en-US" sz="3600" spc="-5" dirty="0">
                    <a:solidFill>
                      <a:schemeClr val="tx1"/>
                    </a:solidFill>
                    <a:latin typeface="Arial"/>
                    <a:cs typeface="Arial"/>
                  </a:rPr>
                  <a:t>(unlike a CONV filter, which </a:t>
                </a:r>
                <a:r>
                  <a:rPr lang="en-US" sz="3600" spc="-5" dirty="0">
                    <a:latin typeface="Arial"/>
                    <a:cs typeface="Arial"/>
                  </a:rPr>
                  <a:t>always has the same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1</m:t>
                        </m:r>
                      </m:sub>
                    </m:sSub>
                  </m:oMath>
                </a14:m>
                <a:r>
                  <a:rPr lang="en-US" sz="3600" spc="-5" dirty="0">
                    <a:latin typeface="Arial"/>
                    <a:cs typeface="Arial"/>
                  </a:rPr>
                  <a:t> as the input volume, and output volume has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r>
                      <a:rPr lang="en-US" sz="3600" b="0" i="1" spc="-5" smtClean="0">
                        <a:latin typeface="Cambria Math" panose="02040503050406030204" pitchFamily="18" charset="0"/>
                        <a:cs typeface="Arial"/>
                      </a:rPr>
                      <m:t>=</m:t>
                    </m:r>
                    <m:r>
                      <a:rPr lang="en-US" sz="3600" b="0" i="1" spc="-5" smtClean="0">
                        <a:latin typeface="Cambria Math" panose="02040503050406030204" pitchFamily="18" charset="0"/>
                        <a:cs typeface="Arial"/>
                      </a:rPr>
                      <m:t>𝐾</m:t>
                    </m:r>
                  </m:oMath>
                </a14:m>
                <a:r>
                  <a:rPr lang="en-US" sz="3600" spc="-5" dirty="0">
                    <a:latin typeface="Arial"/>
                    <a:cs typeface="Arial"/>
                  </a:rPr>
                  <a:t>, the No. filters)</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=3,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683568" y="1196752"/>
            <a:ext cx="7704036" cy="3400105"/>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108520" y="1295400"/>
                <a:ext cx="3528392" cy="5589984"/>
              </a:xfrm>
            </p:spPr>
            <p:txBody>
              <a:bodyPr>
                <a:normAutofit fontScale="92500" lnSpcReduction="1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r>
                  <a:rPr lang="en-US" dirty="0">
                    <a:solidFill>
                      <a:schemeClr val="tx1"/>
                    </a:solidFill>
                  </a:rPr>
                  <a:t>Alternative: average pooling is less commonly used</a:t>
                </a: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108520" y="1295400"/>
                <a:ext cx="3528392" cy="5589984"/>
              </a:xfrm>
              <a:blipFill>
                <a:blip r:embed="rId3"/>
                <a:stretch>
                  <a:fillRect l="-3454" t="-2293" r="-6563" b="-22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076589504"/>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latin typeface="Arial"/>
                          <a:cs typeface="Arial"/>
                        </a:rPr>
                        <a:t>4</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nSpc>
                          <a:spcPct val="100000"/>
                        </a:lnSpc>
                        <a:spcBef>
                          <a:spcPts val="540"/>
                        </a:spcBef>
                      </a:pPr>
                      <a:r>
                        <a:rPr sz="2400" dirty="0">
                          <a:latin typeface="Arial"/>
                          <a:cs typeface="Arial"/>
                        </a:rPr>
                        <a:t>5</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solidFill>
                            <a:srgbClr val="C00000"/>
                          </a:solidFill>
                          <a:latin typeface="Arial"/>
                          <a:cs typeface="Arial"/>
                        </a:rPr>
                        <a:t>6</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7</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rgbClr val="C00000"/>
                          </a:solidFill>
                          <a:latin typeface="Arial"/>
                          <a:cs typeface="Arial"/>
                        </a:rPr>
                        <a:t>8</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nSpc>
                          <a:spcPct val="100000"/>
                        </a:lnSpc>
                        <a:spcBef>
                          <a:spcPts val="540"/>
                        </a:spcBef>
                      </a:pPr>
                      <a:r>
                        <a:rPr sz="2400" dirty="0">
                          <a:solidFill>
                            <a:srgbClr val="C00000"/>
                          </a:solidFill>
                          <a:latin typeface="Arial"/>
                          <a:cs typeface="Arial"/>
                        </a:rPr>
                        <a:t>3</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latin typeface="Arial"/>
                          <a:cs typeface="Arial"/>
                        </a:rPr>
                        <a:t>0</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rgbClr val="C00000"/>
                          </a:solidFill>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3" name="object 12">
            <a:extLst>
              <a:ext uri="{FF2B5EF4-FFF2-40B4-BE49-F238E27FC236}">
                <a16:creationId xmlns:a16="http://schemas.microsoft.com/office/drawing/2014/main" id="{7FAEBDDD-02C0-466B-84CF-42A80785228C}"/>
              </a:ext>
            </a:extLst>
          </p:cNvPr>
          <p:cNvSpPr/>
          <p:nvPr/>
        </p:nvSpPr>
        <p:spPr>
          <a:xfrm>
            <a:off x="5885186" y="2845309"/>
            <a:ext cx="2005492" cy="45719"/>
          </a:xfrm>
          <a:custGeom>
            <a:avLst/>
            <a:gdLst/>
            <a:ahLst/>
            <a:cxnLst/>
            <a:rect l="l" t="t" r="r" b="b"/>
            <a:pathLst>
              <a:path w="1918970">
                <a:moveTo>
                  <a:pt x="0" y="0"/>
                </a:moveTo>
                <a:lnTo>
                  <a:pt x="1918496"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35BF97B1-209A-41DB-BDAF-58E96FF41C77}"/>
              </a:ext>
            </a:extLst>
          </p:cNvPr>
          <p:cNvSpPr/>
          <p:nvPr/>
        </p:nvSpPr>
        <p:spPr>
          <a:xfrm>
            <a:off x="7803682" y="2813835"/>
            <a:ext cx="86995" cy="63500"/>
          </a:xfrm>
          <a:custGeom>
            <a:avLst/>
            <a:gdLst/>
            <a:ahLst/>
            <a:cxnLst/>
            <a:rect l="l" t="t" r="r" b="b"/>
            <a:pathLst>
              <a:path w="86995" h="63500">
                <a:moveTo>
                  <a:pt x="0" y="62949"/>
                </a:moveTo>
                <a:lnTo>
                  <a:pt x="86449" y="31474"/>
                </a:lnTo>
                <a:lnTo>
                  <a:pt x="0" y="0"/>
                </a:lnTo>
                <a:lnTo>
                  <a:pt x="0" y="62949"/>
                </a:lnTo>
                <a:close/>
              </a:path>
            </a:pathLst>
          </a:custGeom>
          <a:ln w="19049">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8C88CC7-A5F6-40CD-AB53-D3A4A453F05C}"/>
              </a:ext>
            </a:extLst>
          </p:cNvPr>
          <p:cNvSpPr txBox="1"/>
          <p:nvPr/>
        </p:nvSpPr>
        <p:spPr>
          <a:xfrm>
            <a:off x="5865788" y="2087050"/>
            <a:ext cx="2024889" cy="602409"/>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 </a:t>
            </a:r>
            <a:r>
              <a:rPr lang="en-US" sz="2000" spc="-5" dirty="0">
                <a:latin typeface="Arial"/>
                <a:cs typeface="Arial"/>
              </a:rPr>
              <a:t>w.</a:t>
            </a:r>
            <a:r>
              <a:rPr sz="2000" spc="-5" dirty="0">
                <a:latin typeface="Arial"/>
                <a:cs typeface="Arial"/>
              </a:rPr>
              <a:t> 2x2</a:t>
            </a:r>
            <a:r>
              <a:rPr sz="2000" spc="-30" dirty="0">
                <a:latin typeface="Arial"/>
                <a:cs typeface="Arial"/>
              </a:rPr>
              <a:t> </a:t>
            </a:r>
            <a:endParaRPr lang="en-US" sz="2000" spc="-30" dirty="0">
              <a:latin typeface="Arial"/>
              <a:cs typeface="Arial"/>
            </a:endParaRPr>
          </a:p>
          <a:p>
            <a:pPr marL="12700" marR="5080">
              <a:lnSpc>
                <a:spcPct val="100699"/>
              </a:lnSpc>
            </a:pPr>
            <a:r>
              <a:rPr sz="2000" spc="-5" dirty="0">
                <a:latin typeface="Arial"/>
                <a:cs typeface="Arial"/>
              </a:rPr>
              <a:t>filter and stride</a:t>
            </a:r>
            <a:r>
              <a:rPr sz="2000" spc="-60" dirty="0">
                <a:latin typeface="Arial"/>
                <a:cs typeface="Arial"/>
              </a:rPr>
              <a:t> </a:t>
            </a:r>
            <a:r>
              <a:rPr sz="2000" spc="-5" dirty="0">
                <a:latin typeface="Arial"/>
                <a:cs typeface="Arial"/>
              </a:rPr>
              <a:t>2</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2087049759"/>
              </p:ext>
            </p:extLst>
          </p:nvPr>
        </p:nvGraphicFramePr>
        <p:xfrm>
          <a:off x="7934215" y="225387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r">
                        <a:lnSpc>
                          <a:spcPct val="100000"/>
                        </a:lnSpc>
                        <a:spcBef>
                          <a:spcPts val="540"/>
                        </a:spcBef>
                      </a:pPr>
                      <a:r>
                        <a:rPr sz="2400" dirty="0">
                          <a:latin typeface="Arial"/>
                          <a:cs typeface="Arial"/>
                        </a:rPr>
                        <a:t>6</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r">
                        <a:lnSpc>
                          <a:spcPct val="100000"/>
                        </a:lnSpc>
                        <a:spcBef>
                          <a:spcPts val="540"/>
                        </a:spcBef>
                      </a:pPr>
                      <a:r>
                        <a:rPr sz="2400" dirty="0">
                          <a:latin typeface="Arial"/>
                          <a:cs typeface="Arial"/>
                        </a:rPr>
                        <a:t>8</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r">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r">
                        <a:lnSpc>
                          <a:spcPct val="100000"/>
                        </a:lnSpc>
                        <a:spcBef>
                          <a:spcPts val="540"/>
                        </a:spcBef>
                      </a:pPr>
                      <a:r>
                        <a:rPr sz="2400" dirty="0">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92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177702"/>
                <a:ext cx="8229600" cy="2277616"/>
              </a:xfrm>
            </p:spPr>
            <p:txBody>
              <a:bodyPr>
                <a:normAutofit fontScale="775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3</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2</m:t>
                    </m:r>
                  </m:oMath>
                </a14:m>
                <a:r>
                  <a:rPr lang="en-US" dirty="0"/>
                  <a:t>)</a:t>
                </a:r>
              </a:p>
              <a:p>
                <a:r>
                  <a:rPr lang="en-US" dirty="0"/>
                  <a:t>(This setting is uncommon. It is more common to have </a:t>
                </a:r>
                <a14:m>
                  <m:oMath xmlns:m="http://schemas.openxmlformats.org/officeDocument/2006/math">
                    <m:r>
                      <a:rPr lang="en-US" sz="3200" i="1" spc="-5" smtClean="0">
                        <a:latin typeface="Cambria Math" panose="02040503050406030204" pitchFamily="18" charset="0"/>
                        <a:cs typeface="Arial"/>
                      </a:rPr>
                      <m:t>𝐹</m:t>
                    </m:r>
                    <m:r>
                      <a:rPr lang="en-US" sz="3200" i="1" spc="-5" smtClean="0">
                        <a:latin typeface="Cambria Math" panose="02040503050406030204" pitchFamily="18" charset="0"/>
                        <a:cs typeface="Arial"/>
                      </a:rPr>
                      <m:t>=</m:t>
                    </m:r>
                    <m:r>
                      <a:rPr lang="en-US" sz="3200" i="1" spc="-5" smtClean="0">
                        <a:latin typeface="Cambria Math" panose="02040503050406030204" pitchFamily="18" charset="0"/>
                        <a:cs typeface="Arial"/>
                      </a:rPr>
                      <m:t>3</m:t>
                    </m:r>
                    <m:r>
                      <a:rPr lang="en-US" sz="3200" i="1" spc="-5" smtClean="0">
                        <a:latin typeface="Cambria Math" panose="02040503050406030204" pitchFamily="18" charset="0"/>
                        <a:cs typeface="Arial"/>
                      </a:rPr>
                      <m:t>, </m:t>
                    </m:r>
                    <m:r>
                      <a:rPr lang="en-US" sz="3200" i="1" spc="-5" smtClean="0">
                        <a:latin typeface="Cambria Math" panose="02040503050406030204" pitchFamily="18" charset="0"/>
                        <a:cs typeface="Arial"/>
                      </a:rPr>
                      <m:t>𝑆</m:t>
                    </m:r>
                    <m:r>
                      <a:rPr lang="en-US" sz="3200" i="1" spc="-5" smtClean="0">
                        <a:latin typeface="Cambria Math" panose="02040503050406030204" pitchFamily="18" charset="0"/>
                        <a:cs typeface="Arial"/>
                      </a:rPr>
                      <m:t>=</m:t>
                    </m:r>
                    <m:r>
                      <a:rPr lang="en-US" sz="3200"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177702"/>
                <a:ext cx="8229600" cy="2277616"/>
              </a:xfrm>
              <a:blipFill>
                <a:blip r:embed="rId3"/>
                <a:stretch>
                  <a:fillRect l="-1037" t="-5348" r="-1333" b="-61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7170" name="Picture 2">
            <a:extLst>
              <a:ext uri="{FF2B5EF4-FFF2-40B4-BE49-F238E27FC236}">
                <a16:creationId xmlns:a16="http://schemas.microsoft.com/office/drawing/2014/main" id="{48C01281-4C72-4576-A32F-48A7070A713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34583" y="3414294"/>
            <a:ext cx="5474834" cy="34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834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C777-5BF1-4552-866C-17FEBD6C3F08}"/>
              </a:ext>
            </a:extLst>
          </p:cNvPr>
          <p:cNvSpPr>
            <a:spLocks noGrp="1"/>
          </p:cNvSpPr>
          <p:nvPr>
            <p:ph type="title"/>
          </p:nvPr>
        </p:nvSpPr>
        <p:spPr>
          <a:xfrm>
            <a:off x="395537" y="-99392"/>
            <a:ext cx="8429182" cy="868362"/>
          </a:xfrm>
        </p:spPr>
        <p:txBody>
          <a:bodyPr/>
          <a:lstStyle/>
          <a:p>
            <a:r>
              <a:rPr lang="en-US" sz="3600" dirty="0"/>
              <a:t>Case Study: LeNet-5 [</a:t>
            </a:r>
            <a:r>
              <a:rPr lang="en-US" sz="3600" dirty="0" err="1"/>
              <a:t>LeCun</a:t>
            </a:r>
            <a:r>
              <a:rPr lang="en-US" sz="3600" dirty="0"/>
              <a:t> et al. 1998] </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1E771-20E8-4452-BF12-7EF8AE1C19D3}"/>
                  </a:ext>
                </a:extLst>
              </p:cNvPr>
              <p:cNvSpPr>
                <a:spLocks noGrp="1"/>
              </p:cNvSpPr>
              <p:nvPr>
                <p:ph idx="1"/>
              </p:nvPr>
            </p:nvSpPr>
            <p:spPr>
              <a:xfrm>
                <a:off x="0" y="809776"/>
                <a:ext cx="8964488" cy="3915368"/>
              </a:xfrm>
            </p:spPr>
            <p:txBody>
              <a:bodyPr>
                <a:normAutofit/>
              </a:bodyPr>
              <a:lstStyle/>
              <a:p>
                <a:r>
                  <a:rPr lang="en-US" sz="1200" dirty="0"/>
                  <a:t>Architecture is [</a:t>
                </a:r>
                <a:r>
                  <a:rPr lang="en-US" sz="1200" spc="-5" dirty="0">
                    <a:latin typeface="Arial"/>
                    <a:cs typeface="Arial"/>
                  </a:rPr>
                  <a:t>CONV-POOL-CONV-POOL-CONV-FC-FC</a:t>
                </a:r>
                <a:r>
                  <a:rPr lang="en-US" sz="1200" dirty="0"/>
                  <a:t>]</a:t>
                </a:r>
              </a:p>
              <a:p>
                <a:r>
                  <a:rPr lang="en-US" sz="1200" dirty="0"/>
                  <a:t>Input image: </a:t>
                </a:r>
                <a14:m>
                  <m:oMath xmlns:m="http://schemas.openxmlformats.org/officeDocument/2006/math">
                    <m:r>
                      <a:rPr lang="en-US" sz="1200" i="1">
                        <a:latin typeface="Cambria Math" panose="02040503050406030204" pitchFamily="18" charset="0"/>
                      </a:rPr>
                      <m:t>32×32×1 </m:t>
                    </m:r>
                  </m:oMath>
                </a14:m>
                <a:r>
                  <a:rPr lang="en-US" sz="1200" dirty="0"/>
                  <a:t>(grey-scale images of hand-written digits w. size </a:t>
                </a:r>
                <a14:m>
                  <m:oMath xmlns:m="http://schemas.openxmlformats.org/officeDocument/2006/math">
                    <m:r>
                      <a:rPr lang="en-US" sz="1200" b="0" i="1" smtClean="0">
                        <a:latin typeface="Cambria Math" panose="02040503050406030204" pitchFamily="18" charset="0"/>
                      </a:rPr>
                      <m:t>32×32</m:t>
                    </m:r>
                  </m:oMath>
                </a14:m>
                <a:r>
                  <a:rPr lang="en-US" sz="1200" dirty="0"/>
                  <a:t> pixels)</a:t>
                </a:r>
              </a:p>
              <a:p>
                <a:r>
                  <a:rPr lang="en-US" sz="1200" dirty="0"/>
                  <a:t>Conv filters </a:t>
                </a:r>
                <a14:m>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i="1" dirty="0" smtClean="0">
                        <a:latin typeface="Cambria Math" panose="02040503050406030204" pitchFamily="18" charset="0"/>
                      </a:rPr>
                      <m:t>5</m:t>
                    </m:r>
                    <m:r>
                      <a:rPr lang="en-US" sz="1200" b="0" i="1" dirty="0" smtClean="0">
                        <a:latin typeface="Cambria Math" panose="02040503050406030204" pitchFamily="18" charset="0"/>
                      </a:rPr>
                      <m:t>×1</m:t>
                    </m:r>
                  </m:oMath>
                </a14:m>
                <a:r>
                  <a:rPr lang="en-US" sz="1200" dirty="0"/>
                  <a:t> w. stride 1; Subsampling (Pooling) layers were </a:t>
                </a:r>
                <a14:m>
                  <m:oMath xmlns:m="http://schemas.openxmlformats.org/officeDocument/2006/math">
                    <m:r>
                      <a:rPr lang="en-US" sz="1200" i="1" dirty="0" smtClean="0">
                        <a:latin typeface="Cambria Math" panose="02040503050406030204" pitchFamily="18" charset="0"/>
                      </a:rPr>
                      <m:t>2</m:t>
                    </m:r>
                    <m:r>
                      <a:rPr lang="en-US" sz="1200" b="0" i="1" dirty="0" smtClean="0">
                        <a:latin typeface="Cambria Math" panose="02040503050406030204" pitchFamily="18" charset="0"/>
                      </a:rPr>
                      <m:t>×</m:t>
                    </m:r>
                    <m:r>
                      <a:rPr lang="en-US" sz="1200" i="1" dirty="0" smtClean="0">
                        <a:latin typeface="Cambria Math" panose="02040503050406030204" pitchFamily="18" charset="0"/>
                      </a:rPr>
                      <m:t>2</m:t>
                    </m:r>
                  </m:oMath>
                </a14:m>
                <a:r>
                  <a:rPr lang="en-US" sz="1200" dirty="0"/>
                  <a:t> w. stride </a:t>
                </a:r>
                <a14:m>
                  <m:oMath xmlns:m="http://schemas.openxmlformats.org/officeDocument/2006/math">
                    <m:r>
                      <a:rPr lang="en-US" sz="1200" i="1" dirty="0" smtClean="0">
                        <a:latin typeface="Cambria Math" panose="02040503050406030204" pitchFamily="18" charset="0"/>
                      </a:rPr>
                      <m:t>2</m:t>
                    </m:r>
                  </m:oMath>
                </a14:m>
                <a:endParaRPr lang="en-US" sz="1200" dirty="0"/>
              </a:p>
              <a:p>
                <a:r>
                  <a:rPr lang="en-US" sz="1200" dirty="0"/>
                  <a:t>Conv layer C1 maps from input volume </a:t>
                </a:r>
                <a14:m>
                  <m:oMath xmlns:m="http://schemas.openxmlformats.org/officeDocument/2006/math">
                    <m:r>
                      <a:rPr lang="en-US" sz="1200" i="1" smtClean="0">
                        <a:latin typeface="Cambria Math" panose="02040503050406030204" pitchFamily="18" charset="0"/>
                      </a:rPr>
                      <m:t>32×32</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28×28×6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32−5)+1=28</m:t>
                    </m:r>
                  </m:oMath>
                </a14:m>
                <a:r>
                  <a:rPr lang="en-US" sz="1200" dirty="0"/>
                  <a:t>)</a:t>
                </a:r>
              </a:p>
              <a:p>
                <a:r>
                  <a:rPr lang="en-US" sz="1200" dirty="0"/>
                  <a:t>Subsampling layer S2 maps from input volume </a:t>
                </a:r>
                <a14:m>
                  <m:oMath xmlns:m="http://schemas.openxmlformats.org/officeDocument/2006/math">
                    <m:r>
                      <a:rPr lang="en-US" sz="1200" b="0" i="1" smtClean="0">
                        <a:latin typeface="Cambria Math" panose="02040503050406030204" pitchFamily="18" charset="0"/>
                      </a:rPr>
                      <m:t>28</m:t>
                    </m:r>
                    <m:r>
                      <a:rPr lang="en-US" sz="1200" i="1" smtClean="0">
                        <a:latin typeface="Cambria Math" panose="02040503050406030204" pitchFamily="18" charset="0"/>
                      </a:rPr>
                      <m:t>×</m:t>
                    </m:r>
                    <m:r>
                      <a:rPr lang="en-US" sz="1200" b="0" i="1" smtClean="0">
                        <a:latin typeface="Cambria Math" panose="02040503050406030204" pitchFamily="18" charset="0"/>
                      </a:rPr>
                      <m:t>28×1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14×14×6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28</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)+1=</m:t>
                    </m:r>
                    <m:r>
                      <a:rPr lang="en-US" sz="1200" b="0" i="1" dirty="0" smtClean="0">
                        <a:latin typeface="Cambria Math" panose="02040503050406030204" pitchFamily="18" charset="0"/>
                      </a:rPr>
                      <m:t>14</m:t>
                    </m:r>
                  </m:oMath>
                </a14:m>
                <a:r>
                  <a:rPr lang="en-US" sz="1200" dirty="0"/>
                  <a:t>)</a:t>
                </a:r>
              </a:p>
              <a:p>
                <a:r>
                  <a:rPr lang="en-US" sz="1200" dirty="0"/>
                  <a:t>Conv layer C3 maps from input volume </a:t>
                </a:r>
                <a14:m>
                  <m:oMath xmlns:m="http://schemas.openxmlformats.org/officeDocument/2006/math">
                    <m:r>
                      <a:rPr lang="en-US" sz="1200" b="0" i="1" smtClean="0">
                        <a:latin typeface="Cambria Math" panose="02040503050406030204" pitchFamily="18" charset="0"/>
                      </a:rPr>
                      <m:t>14</m:t>
                    </m:r>
                    <m:r>
                      <a:rPr lang="en-US" sz="1200" i="1" smtClean="0">
                        <a:latin typeface="Cambria Math" panose="02040503050406030204" pitchFamily="18" charset="0"/>
                      </a:rPr>
                      <m:t>×</m:t>
                    </m:r>
                    <m:r>
                      <a:rPr lang="en-US" sz="1200" b="0" i="1" smtClean="0">
                        <a:latin typeface="Cambria Math" panose="02040503050406030204" pitchFamily="18" charset="0"/>
                      </a:rPr>
                      <m:t>14×6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10×10×16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14−5)+1=10</m:t>
                    </m:r>
                  </m:oMath>
                </a14:m>
                <a:r>
                  <a:rPr lang="en-US" sz="1200" dirty="0"/>
                  <a:t>)</a:t>
                </a:r>
              </a:p>
              <a:p>
                <a:r>
                  <a:rPr lang="en-US" sz="1200" dirty="0"/>
                  <a:t>Subsampling layer S4 maps from input volume </a:t>
                </a:r>
                <a14:m>
                  <m:oMath xmlns:m="http://schemas.openxmlformats.org/officeDocument/2006/math">
                    <m:r>
                      <a:rPr lang="en-US" sz="1200" b="0" i="1" smtClean="0">
                        <a:latin typeface="Cambria Math" panose="02040503050406030204" pitchFamily="18" charset="0"/>
                      </a:rPr>
                      <m:t>10</m:t>
                    </m:r>
                    <m:r>
                      <a:rPr lang="en-US" sz="1200" i="1" smtClean="0">
                        <a:latin typeface="Cambria Math" panose="02040503050406030204" pitchFamily="18" charset="0"/>
                      </a:rPr>
                      <m:t>×</m:t>
                    </m:r>
                    <m:r>
                      <a:rPr lang="en-US" sz="1200" b="0" i="1" smtClean="0">
                        <a:latin typeface="Cambria Math" panose="02040503050406030204" pitchFamily="18" charset="0"/>
                      </a:rPr>
                      <m:t>10×16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5×5×16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10</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)+1=</m:t>
                    </m:r>
                    <m:r>
                      <a:rPr lang="en-US" sz="1200" b="0" i="1" dirty="0" smtClean="0">
                        <a:latin typeface="Cambria Math" panose="02040503050406030204" pitchFamily="18" charset="0"/>
                      </a:rPr>
                      <m:t>5</m:t>
                    </m:r>
                  </m:oMath>
                </a14:m>
                <a:r>
                  <a:rPr lang="en-US" sz="1200" dirty="0"/>
                  <a:t>)</a:t>
                </a:r>
              </a:p>
              <a:p>
                <a:r>
                  <a:rPr lang="en-US" sz="1200" dirty="0"/>
                  <a:t>Conv layer C5 maps from input volume </a:t>
                </a:r>
                <a14:m>
                  <m:oMath xmlns:m="http://schemas.openxmlformats.org/officeDocument/2006/math">
                    <m:r>
                      <a:rPr lang="en-US" sz="1200" b="0" i="1" smtClean="0">
                        <a:latin typeface="Cambria Math" panose="02040503050406030204" pitchFamily="18" charset="0"/>
                      </a:rPr>
                      <m:t>5</m:t>
                    </m:r>
                    <m:r>
                      <a:rPr lang="en-US" sz="1200" i="1" smtClean="0">
                        <a:latin typeface="Cambria Math" panose="02040503050406030204" pitchFamily="18" charset="0"/>
                      </a:rPr>
                      <m:t>×</m:t>
                    </m:r>
                    <m:r>
                      <a:rPr lang="en-US" sz="1200" b="0" i="1" smtClean="0">
                        <a:latin typeface="Cambria Math" panose="02040503050406030204" pitchFamily="18" charset="0"/>
                      </a:rPr>
                      <m:t>5×16</m:t>
                    </m:r>
                  </m:oMath>
                </a14:m>
                <a:r>
                  <a:rPr lang="en-US" sz="1200" dirty="0"/>
                  <a:t> to 120 feature maps w. volume </a:t>
                </a:r>
                <a14:m>
                  <m:oMath xmlns:m="http://schemas.openxmlformats.org/officeDocument/2006/math">
                    <m:r>
                      <a:rPr lang="en-US" sz="1200" b="0" i="1" smtClean="0">
                        <a:latin typeface="Cambria Math" panose="02040503050406030204" pitchFamily="18" charset="0"/>
                      </a:rPr>
                      <m:t>1×1×120</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5−5)+1=1</m:t>
                    </m:r>
                  </m:oMath>
                </a14:m>
                <a:r>
                  <a:rPr lang="en-US" sz="1200" dirty="0"/>
                  <a:t>)</a:t>
                </a:r>
              </a:p>
              <a:p>
                <a:pPr lvl="1"/>
                <a:r>
                  <a:rPr lang="en-US" sz="1100" dirty="0"/>
                  <a:t>Fig shows “Full Connection” before C5, but it is actually a Conv layer w. filter size equal to input size, followed by a “flatten” layer to turn it from </a:t>
                </a:r>
                <a14:m>
                  <m:oMath xmlns:m="http://schemas.openxmlformats.org/officeDocument/2006/math">
                    <m:r>
                      <a:rPr lang="en-US" sz="1100" b="0" i="1" smtClean="0">
                        <a:latin typeface="Cambria Math" panose="02040503050406030204" pitchFamily="18" charset="0"/>
                      </a:rPr>
                      <m:t>1×1×120</m:t>
                    </m:r>
                  </m:oMath>
                </a14:m>
                <a:r>
                  <a:rPr lang="en-US" sz="1100" dirty="0"/>
                  <a:t> to a linear array of </a:t>
                </a:r>
                <a14:m>
                  <m:oMath xmlns:m="http://schemas.openxmlformats.org/officeDocument/2006/math">
                    <m:r>
                      <a:rPr lang="en-US" sz="1100" i="1">
                        <a:latin typeface="Cambria Math" panose="02040503050406030204" pitchFamily="18" charset="0"/>
                      </a:rPr>
                      <m:t>120</m:t>
                    </m:r>
                  </m:oMath>
                </a14:m>
                <a:r>
                  <a:rPr lang="en-US" sz="1100" dirty="0"/>
                  <a:t> neurons</a:t>
                </a:r>
              </a:p>
              <a:p>
                <a:r>
                  <a:rPr lang="en-US" sz="1200" dirty="0"/>
                  <a:t>Subsequent FC layers F6 and Output have 84 and 10 neurons, respectively</a:t>
                </a:r>
              </a:p>
            </p:txBody>
          </p:sp>
        </mc:Choice>
        <mc:Fallback xmlns="">
          <p:sp>
            <p:nvSpPr>
              <p:cNvPr id="3" name="Content Placeholder 2">
                <a:extLst>
                  <a:ext uri="{FF2B5EF4-FFF2-40B4-BE49-F238E27FC236}">
                    <a16:creationId xmlns:a16="http://schemas.microsoft.com/office/drawing/2014/main" id="{A4B1E771-20E8-4452-BF12-7EF8AE1C19D3}"/>
                  </a:ext>
                </a:extLst>
              </p:cNvPr>
              <p:cNvSpPr>
                <a:spLocks noGrp="1" noRot="1" noChangeAspect="1" noMove="1" noResize="1" noEditPoints="1" noAdjustHandles="1" noChangeArrowheads="1" noChangeShapeType="1" noTextEdit="1"/>
              </p:cNvSpPr>
              <p:nvPr>
                <p:ph idx="1"/>
              </p:nvPr>
            </p:nvSpPr>
            <p:spPr>
              <a:xfrm>
                <a:off x="0" y="809776"/>
                <a:ext cx="8964488" cy="3915368"/>
              </a:xfrm>
              <a:blipFill>
                <a:blip r:embed="rId2"/>
                <a:stretch>
                  <a:fillRect t="-3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604979-8AD0-478E-90BE-A99E5A76838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5" name="object 5">
            <a:extLst>
              <a:ext uri="{FF2B5EF4-FFF2-40B4-BE49-F238E27FC236}">
                <a16:creationId xmlns:a16="http://schemas.microsoft.com/office/drawing/2014/main" id="{C8EE2420-8DEE-4687-96CD-746714A7DC47}"/>
              </a:ext>
            </a:extLst>
          </p:cNvPr>
          <p:cNvSpPr/>
          <p:nvPr/>
        </p:nvSpPr>
        <p:spPr>
          <a:xfrm>
            <a:off x="0" y="4582882"/>
            <a:ext cx="6577297" cy="1947153"/>
          </a:xfrm>
          <a:prstGeom prst="rect">
            <a:avLst/>
          </a:prstGeom>
          <a:blipFill>
            <a:blip r:embed="rId3"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EA34733B-6E6D-46E7-95FF-D26A731162A3}"/>
              </a:ext>
            </a:extLst>
          </p:cNvPr>
          <p:cNvPicPr>
            <a:picLocks noChangeAspect="1"/>
          </p:cNvPicPr>
          <p:nvPr/>
        </p:nvPicPr>
        <p:blipFill>
          <a:blip r:embed="rId4"/>
          <a:stretch>
            <a:fillRect/>
          </a:stretch>
        </p:blipFill>
        <p:spPr>
          <a:xfrm>
            <a:off x="5929284" y="4449505"/>
            <a:ext cx="3140596" cy="1598719"/>
          </a:xfrm>
          <a:prstGeom prst="rect">
            <a:avLst/>
          </a:prstGeom>
        </p:spPr>
      </p:pic>
    </p:spTree>
    <p:extLst>
      <p:ext uri="{BB962C8B-B14F-4D97-AF65-F5344CB8AC3E}">
        <p14:creationId xmlns:p14="http://schemas.microsoft.com/office/powerpoint/2010/main" val="2289738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A395-D83D-4A5A-9772-E4308F692484}"/>
              </a:ext>
            </a:extLst>
          </p:cNvPr>
          <p:cNvSpPr>
            <a:spLocks noGrp="1"/>
          </p:cNvSpPr>
          <p:nvPr>
            <p:ph type="title"/>
          </p:nvPr>
        </p:nvSpPr>
        <p:spPr/>
        <p:txBody>
          <a:bodyPr/>
          <a:lstStyle/>
          <a:p>
            <a:r>
              <a:rPr lang="en-US" dirty="0"/>
              <a:t>LeNet-5 Summary </a:t>
            </a:r>
            <a:endParaRPr lang="en-SE"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m:t>
                                </m:r>
                                <m:r>
                                  <a:rPr lang="en-US" sz="1600" b="0" i="1" smtClean="0">
                                    <a:latin typeface="Cambria Math" panose="02040503050406030204" pitchFamily="18" charset="0"/>
                                  </a:rPr>
                                  <m:t>×</m:t>
                                </m:r>
                                <m:r>
                                  <a:rPr lang="en-US" sz="1600" b="0" i="1" smtClean="0">
                                    <a:latin typeface="Cambria Math" panose="02040503050406030204" pitchFamily="18" charset="0"/>
                                  </a:rPr>
                                  <m:t>32</m:t>
                                </m:r>
                                <m:r>
                                  <a:rPr lang="en-US" sz="1600" b="0" i="1" smtClean="0">
                                    <a:latin typeface="Cambria Math" panose="02040503050406030204" pitchFamily="18" charset="0"/>
                                  </a:rPr>
                                  <m:t>×</m:t>
                                </m:r>
                                <m:r>
                                  <a:rPr lang="en-US" sz="1600" b="0" i="1" smtClean="0">
                                    <a:latin typeface="Cambria Math" panose="02040503050406030204" pitchFamily="18" charset="0"/>
                                  </a:rPr>
                                  <m:t>1</m:t>
                                </m:r>
                              </m:oMath>
                            </m:oMathPara>
                          </a14:m>
                          <a:endParaRPr lang="en-SE" sz="1600" dirty="0"/>
                        </a:p>
                      </a:txBody>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1237">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m:t>
                                </m:r>
                                <m:r>
                                  <a:rPr lang="en-US" sz="1600" b="0" i="1" smtClean="0">
                                    <a:latin typeface="Cambria Math" panose="02040503050406030204" pitchFamily="18" charset="0"/>
                                  </a:rPr>
                                  <m:t>×</m:t>
                                </m:r>
                                <m:r>
                                  <a:rPr lang="en-US" sz="1600" b="0" i="1" smtClean="0">
                                    <a:latin typeface="Cambria Math" panose="02040503050406030204" pitchFamily="18" charset="0"/>
                                  </a:rPr>
                                  <m:t>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m:t>
                                </m:r>
                                <m:r>
                                  <a:rPr lang="en-US" sz="1600" b="0" i="1" smtClean="0">
                                    <a:latin typeface="Cambria Math" panose="02040503050406030204" pitchFamily="18" charset="0"/>
                                  </a:rPr>
                                  <m:t>×</m:t>
                                </m:r>
                                <m:r>
                                  <a:rPr lang="en-US" sz="1600" b="0" i="1" smtClean="0">
                                    <a:latin typeface="Cambria Math" panose="02040503050406030204" pitchFamily="18" charset="0"/>
                                  </a:rPr>
                                  <m:t>28</m:t>
                                </m:r>
                                <m:r>
                                  <a:rPr lang="en-US" sz="1600" b="0" i="1" smtClean="0">
                                    <a:latin typeface="Cambria Math" panose="02040503050406030204" pitchFamily="18" charset="0"/>
                                  </a:rPr>
                                  <m:t>×</m:t>
                                </m:r>
                                <m:r>
                                  <a:rPr lang="en-US" sz="1600" b="0" i="1"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m:t>
                                </m:r>
                                <m:r>
                                  <a:rPr lang="en-US" sz="1600" b="0" i="1" smtClean="0">
                                    <a:latin typeface="Cambria Math" panose="02040503050406030204" pitchFamily="18" charset="0"/>
                                  </a:rPr>
                                  <m:t>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m:t>
                                </m:r>
                                <m:r>
                                  <a:rPr lang="en-US" sz="1600" b="0" i="1" smtClean="0">
                                    <a:latin typeface="Cambria Math" panose="02040503050406030204" pitchFamily="18" charset="0"/>
                                  </a:rPr>
                                  <m:t>×</m:t>
                                </m:r>
                                <m:r>
                                  <a:rPr lang="en-US" sz="1600" b="0" i="1" smtClean="0">
                                    <a:latin typeface="Cambria Math" panose="02040503050406030204" pitchFamily="18" charset="0"/>
                                  </a:rPr>
                                  <m:t>14</m:t>
                                </m:r>
                                <m:r>
                                  <a:rPr lang="en-US" sz="1600" b="0" i="1" smtClean="0">
                                    <a:latin typeface="Cambria Math" panose="02040503050406030204" pitchFamily="18" charset="0"/>
                                  </a:rPr>
                                  <m:t>×</m:t>
                                </m:r>
                                <m:r>
                                  <a:rPr lang="en-US" sz="1600" b="0" i="1"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m:t>
                                </m:r>
                                <m:r>
                                  <a:rPr lang="en-US" sz="1600" b="0" i="1" smtClean="0">
                                    <a:latin typeface="Cambria Math" panose="02040503050406030204" pitchFamily="18" charset="0"/>
                                  </a:rPr>
                                  <m:t>×</m:t>
                                </m:r>
                                <m:r>
                                  <a:rPr lang="en-US" sz="1600" b="0" i="1" smtClean="0">
                                    <a:latin typeface="Cambria Math" panose="02040503050406030204" pitchFamily="18" charset="0"/>
                                  </a:rPr>
                                  <m:t>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r>
                                  <a:rPr lang="en-US" sz="1600" b="0" i="1" smtClean="0">
                                    <a:latin typeface="Cambria Math" panose="02040503050406030204" pitchFamily="18" charset="0"/>
                                  </a:rPr>
                                  <m:t>×</m:t>
                                </m:r>
                                <m:r>
                                  <a:rPr lang="en-US" sz="1600" b="0" i="1" smtClean="0">
                                    <a:latin typeface="Cambria Math" panose="02040503050406030204" pitchFamily="18" charset="0"/>
                                  </a:rPr>
                                  <m:t>10</m:t>
                                </m:r>
                                <m:r>
                                  <a:rPr lang="en-US" sz="1600" b="0" i="1" smtClean="0">
                                    <a:latin typeface="Cambria Math" panose="02040503050406030204" pitchFamily="18" charset="0"/>
                                  </a:rPr>
                                  <m:t>×</m:t>
                                </m:r>
                                <m:r>
                                  <a:rPr lang="en-US" sz="1600" b="0" i="1"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m:t>
                                </m:r>
                                <m:r>
                                  <a:rPr lang="en-US" sz="1600" b="0" i="1" smtClean="0">
                                    <a:latin typeface="Cambria Math" panose="02040503050406030204" pitchFamily="18" charset="0"/>
                                  </a:rPr>
                                  <m:t>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m:t>
                                </m:r>
                                <m:r>
                                  <a:rPr lang="en-US" sz="1600" b="0" i="1" smtClean="0">
                                    <a:latin typeface="Cambria Math" panose="02040503050406030204" pitchFamily="18" charset="0"/>
                                  </a:rPr>
                                  <m:t>×</m:t>
                                </m:r>
                                <m:r>
                                  <a:rPr lang="en-US" sz="1600" b="0" i="1" smtClean="0">
                                    <a:latin typeface="Cambria Math" panose="02040503050406030204" pitchFamily="18" charset="0"/>
                                  </a:rPr>
                                  <m:t>5</m:t>
                                </m:r>
                                <m:r>
                                  <a:rPr lang="en-US" sz="1600" b="0" i="1" smtClean="0">
                                    <a:latin typeface="Cambria Math" panose="02040503050406030204" pitchFamily="18" charset="0"/>
                                  </a:rPr>
                                  <m:t>×</m:t>
                                </m:r>
                                <m:r>
                                  <a:rPr lang="en-US" sz="1600" b="0" i="1" smtClean="0">
                                    <a:latin typeface="Cambria Math" panose="02040503050406030204" pitchFamily="18" charset="0"/>
                                  </a:rPr>
                                  <m:t>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m:t>
                                </m:r>
                                <m:r>
                                  <a:rPr lang="en-US" sz="1600" b="0" i="1" smtClean="0">
                                    <a:latin typeface="Cambria Math" panose="02040503050406030204" pitchFamily="18" charset="0"/>
                                  </a:rPr>
                                  <m:t>×</m:t>
                                </m:r>
                                <m:r>
                                  <a:rPr lang="en-US" sz="1600" b="0" i="1" smtClean="0">
                                    <a:latin typeface="Cambria Math" panose="02040503050406030204" pitchFamily="18" charset="0"/>
                                  </a:rPr>
                                  <m:t>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120</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043206844"/>
                      </a:ext>
                    </a:extLst>
                  </a:tr>
                  <a:tr h="331237">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5280">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37288" t="-103636" r="-64972" b="-825455"/>
                          </a:stretch>
                        </a:blipFill>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5280">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203636" r="-404500" b="-725455"/>
                          </a:stretch>
                        </a:blipFill>
                      </a:tcPr>
                    </a:tc>
                    <a:tc>
                      <a:txBody>
                        <a:bodyPr/>
                        <a:lstStyle/>
                        <a:p>
                          <a:endParaRPr lang="en-SE"/>
                        </a:p>
                      </a:txBody>
                      <a:tcPr>
                        <a:blipFill>
                          <a:blip r:embed="rId2"/>
                          <a:stretch>
                            <a:fillRect l="-273333" t="-203636" r="-259556" b="-725455"/>
                          </a:stretch>
                        </a:blipFill>
                      </a:tcPr>
                    </a:tc>
                    <a:tc>
                      <a:txBody>
                        <a:bodyPr/>
                        <a:lstStyle/>
                        <a:p>
                          <a:endParaRPr lang="en-SE"/>
                        </a:p>
                      </a:txBody>
                      <a:tcPr>
                        <a:blipFill>
                          <a:blip r:embed="rId2"/>
                          <a:stretch>
                            <a:fillRect l="-237288" t="-203636" r="-64972" b="-725455"/>
                          </a:stretch>
                        </a:blipFill>
                      </a:tcPr>
                    </a:tc>
                    <a:tc>
                      <a:txBody>
                        <a:bodyPr/>
                        <a:lstStyle/>
                        <a:p>
                          <a:endParaRPr lang="en-SE"/>
                        </a:p>
                      </a:txBody>
                      <a:tcPr>
                        <a:blipFill>
                          <a:blip r:embed="rId2"/>
                          <a:stretch>
                            <a:fillRect l="-530667" t="-203636" r="-2222" b="-725455"/>
                          </a:stretch>
                        </a:blipFill>
                      </a:tcPr>
                    </a:tc>
                    <a:extLst>
                      <a:ext uri="{0D108BD9-81ED-4DB2-BD59-A6C34878D82A}">
                        <a16:rowId xmlns:a16="http://schemas.microsoft.com/office/drawing/2014/main" val="3797273843"/>
                      </a:ext>
                    </a:extLst>
                  </a:tr>
                  <a:tr h="335280">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303636" r="-404500" b="-625455"/>
                          </a:stretch>
                        </a:blipFill>
                      </a:tcPr>
                    </a:tc>
                    <a:tc>
                      <a:txBody>
                        <a:bodyPr/>
                        <a:lstStyle/>
                        <a:p>
                          <a:endParaRPr lang="en-SE"/>
                        </a:p>
                      </a:txBody>
                      <a:tcPr>
                        <a:blipFill>
                          <a:blip r:embed="rId2"/>
                          <a:stretch>
                            <a:fillRect l="-273333" t="-303636" r="-259556" b="-625455"/>
                          </a:stretch>
                        </a:blipFill>
                      </a:tcPr>
                    </a:tc>
                    <a:tc>
                      <a:txBody>
                        <a:bodyPr/>
                        <a:lstStyle/>
                        <a:p>
                          <a:endParaRPr lang="en-SE"/>
                        </a:p>
                      </a:txBody>
                      <a:tcPr>
                        <a:blipFill>
                          <a:blip r:embed="rId2"/>
                          <a:stretch>
                            <a:fillRect l="-237288" t="-303636" r="-64972" b="-625455"/>
                          </a:stretch>
                        </a:blipFill>
                      </a:tcPr>
                    </a:tc>
                    <a:tc>
                      <a:txBody>
                        <a:bodyPr/>
                        <a:lstStyle/>
                        <a:p>
                          <a:endParaRPr lang="en-SE"/>
                        </a:p>
                      </a:txBody>
                      <a:tcPr>
                        <a:blipFill>
                          <a:blip r:embed="rId2"/>
                          <a:stretch>
                            <a:fillRect l="-530667" t="-303636" r="-2222" b="-625455"/>
                          </a:stretch>
                        </a:blipFill>
                      </a:tcPr>
                    </a:tc>
                    <a:extLst>
                      <a:ext uri="{0D108BD9-81ED-4DB2-BD59-A6C34878D82A}">
                        <a16:rowId xmlns:a16="http://schemas.microsoft.com/office/drawing/2014/main" val="1308874589"/>
                      </a:ext>
                    </a:extLst>
                  </a:tr>
                  <a:tr h="335280">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396429" r="-404500" b="-514286"/>
                          </a:stretch>
                        </a:blipFill>
                      </a:tcPr>
                    </a:tc>
                    <a:tc>
                      <a:txBody>
                        <a:bodyPr/>
                        <a:lstStyle/>
                        <a:p>
                          <a:endParaRPr lang="en-SE"/>
                        </a:p>
                      </a:txBody>
                      <a:tcPr>
                        <a:blipFill>
                          <a:blip r:embed="rId2"/>
                          <a:stretch>
                            <a:fillRect l="-273333" t="-396429" r="-259556" b="-514286"/>
                          </a:stretch>
                        </a:blipFill>
                      </a:tcPr>
                    </a:tc>
                    <a:tc>
                      <a:txBody>
                        <a:bodyPr/>
                        <a:lstStyle/>
                        <a:p>
                          <a:endParaRPr lang="en-SE"/>
                        </a:p>
                      </a:txBody>
                      <a:tcPr>
                        <a:blipFill>
                          <a:blip r:embed="rId2"/>
                          <a:stretch>
                            <a:fillRect l="-237288" t="-396429" r="-64972" b="-514286"/>
                          </a:stretch>
                        </a:blipFill>
                      </a:tcPr>
                    </a:tc>
                    <a:tc>
                      <a:txBody>
                        <a:bodyPr/>
                        <a:lstStyle/>
                        <a:p>
                          <a:endParaRPr lang="en-SE"/>
                        </a:p>
                      </a:txBody>
                      <a:tcPr>
                        <a:blipFill>
                          <a:blip r:embed="rId2"/>
                          <a:stretch>
                            <a:fillRect l="-530667" t="-396429" r="-2222" b="-514286"/>
                          </a:stretch>
                        </a:blipFill>
                      </a:tcPr>
                    </a:tc>
                    <a:extLst>
                      <a:ext uri="{0D108BD9-81ED-4DB2-BD59-A6C34878D82A}">
                        <a16:rowId xmlns:a16="http://schemas.microsoft.com/office/drawing/2014/main" val="1137292161"/>
                      </a:ext>
                    </a:extLst>
                  </a:tr>
                  <a:tr h="335280">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505455" r="-404500" b="-423636"/>
                          </a:stretch>
                        </a:blipFill>
                      </a:tcPr>
                    </a:tc>
                    <a:tc>
                      <a:txBody>
                        <a:bodyPr/>
                        <a:lstStyle/>
                        <a:p>
                          <a:endParaRPr lang="en-SE"/>
                        </a:p>
                      </a:txBody>
                      <a:tcPr>
                        <a:blipFill>
                          <a:blip r:embed="rId2"/>
                          <a:stretch>
                            <a:fillRect l="-273333" t="-505455" r="-259556" b="-423636"/>
                          </a:stretch>
                        </a:blipFill>
                      </a:tcPr>
                    </a:tc>
                    <a:tc>
                      <a:txBody>
                        <a:bodyPr/>
                        <a:lstStyle/>
                        <a:p>
                          <a:endParaRPr lang="en-SE"/>
                        </a:p>
                      </a:txBody>
                      <a:tcPr>
                        <a:blipFill>
                          <a:blip r:embed="rId2"/>
                          <a:stretch>
                            <a:fillRect l="-237288" t="-505455" r="-64972" b="-423636"/>
                          </a:stretch>
                        </a:blipFill>
                      </a:tcPr>
                    </a:tc>
                    <a:tc>
                      <a:txBody>
                        <a:bodyPr/>
                        <a:lstStyle/>
                        <a:p>
                          <a:endParaRPr lang="en-SE"/>
                        </a:p>
                      </a:txBody>
                      <a:tcPr>
                        <a:blipFill>
                          <a:blip r:embed="rId2"/>
                          <a:stretch>
                            <a:fillRect l="-530667" t="-505455" r="-2222" b="-423636"/>
                          </a:stretch>
                        </a:blipFill>
                      </a:tcPr>
                    </a:tc>
                    <a:extLst>
                      <a:ext uri="{0D108BD9-81ED-4DB2-BD59-A6C34878D82A}">
                        <a16:rowId xmlns:a16="http://schemas.microsoft.com/office/drawing/2014/main" val="3154861950"/>
                      </a:ext>
                    </a:extLst>
                  </a:tr>
                  <a:tr h="335280">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605455" r="-404500" b="-323636"/>
                          </a:stretch>
                        </a:blipFill>
                      </a:tcPr>
                    </a:tc>
                    <a:tc>
                      <a:txBody>
                        <a:bodyPr/>
                        <a:lstStyle/>
                        <a:p>
                          <a:endParaRPr lang="en-SE"/>
                        </a:p>
                      </a:txBody>
                      <a:tcPr>
                        <a:blipFill>
                          <a:blip r:embed="rId2"/>
                          <a:stretch>
                            <a:fillRect l="-273333" t="-605455" r="-259556" b="-323636"/>
                          </a:stretch>
                        </a:blipFill>
                      </a:tcPr>
                    </a:tc>
                    <a:tc>
                      <a:txBody>
                        <a:bodyPr/>
                        <a:lstStyle/>
                        <a:p>
                          <a:endParaRPr lang="en-SE"/>
                        </a:p>
                      </a:txBody>
                      <a:tcPr>
                        <a:blipFill>
                          <a:blip r:embed="rId2"/>
                          <a:stretch>
                            <a:fillRect l="-237288" t="-605455" r="-64972" b="-323636"/>
                          </a:stretch>
                        </a:blipFill>
                      </a:tcPr>
                    </a:tc>
                    <a:tc>
                      <a:txBody>
                        <a:bodyPr/>
                        <a:lstStyle/>
                        <a:p>
                          <a:endParaRPr lang="en-SE"/>
                        </a:p>
                      </a:txBody>
                      <a:tcPr>
                        <a:blipFill>
                          <a:blip r:embed="rId2"/>
                          <a:stretch>
                            <a:fillRect l="-530667" t="-605455" r="-2222" b="-323636"/>
                          </a:stretch>
                        </a:blipFill>
                      </a:tcPr>
                    </a:tc>
                    <a:extLst>
                      <a:ext uri="{0D108BD9-81ED-4DB2-BD59-A6C34878D82A}">
                        <a16:rowId xmlns:a16="http://schemas.microsoft.com/office/drawing/2014/main" val="3965331634"/>
                      </a:ext>
                    </a:extLst>
                  </a:tr>
                  <a:tr h="335280">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705455" r="-259556" b="-223636"/>
                          </a:stretch>
                        </a:blipFill>
                      </a:tcPr>
                    </a:tc>
                    <a:tc>
                      <a:txBody>
                        <a:bodyPr/>
                        <a:lstStyle/>
                        <a:p>
                          <a:endParaRPr lang="en-SE"/>
                        </a:p>
                      </a:txBody>
                      <a:tcPr>
                        <a:blipFill>
                          <a:blip r:embed="rId2"/>
                          <a:stretch>
                            <a:fillRect l="-237288" t="-705455" r="-64972" b="-223636"/>
                          </a:stretch>
                        </a:blipFill>
                      </a:tcPr>
                    </a:tc>
                    <a:tc>
                      <a:txBody>
                        <a:bodyPr/>
                        <a:lstStyle/>
                        <a:p>
                          <a:endParaRPr lang="en-SE"/>
                        </a:p>
                      </a:txBody>
                      <a:tcPr>
                        <a:blipFill>
                          <a:blip r:embed="rId2"/>
                          <a:stretch>
                            <a:fillRect l="-530667" t="-705455" r="-2222" b="-223636"/>
                          </a:stretch>
                        </a:blipFill>
                      </a:tcPr>
                    </a:tc>
                    <a:extLst>
                      <a:ext uri="{0D108BD9-81ED-4DB2-BD59-A6C34878D82A}">
                        <a16:rowId xmlns:a16="http://schemas.microsoft.com/office/drawing/2014/main" val="3043206844"/>
                      </a:ext>
                    </a:extLst>
                  </a:tr>
                  <a:tr h="335280">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805455" r="-259556" b="-123636"/>
                          </a:stretch>
                        </a:blipFill>
                      </a:tcPr>
                    </a:tc>
                    <a:tc>
                      <a:txBody>
                        <a:bodyPr/>
                        <a:lstStyle/>
                        <a:p>
                          <a:endParaRPr lang="en-SE"/>
                        </a:p>
                      </a:txBody>
                      <a:tcPr>
                        <a:blipFill>
                          <a:blip r:embed="rId2"/>
                          <a:stretch>
                            <a:fillRect l="-237288" t="-805455" r="-64972" b="-123636"/>
                          </a:stretch>
                        </a:blipFill>
                      </a:tcPr>
                    </a:tc>
                    <a:tc>
                      <a:txBody>
                        <a:bodyPr/>
                        <a:lstStyle/>
                        <a:p>
                          <a:endParaRPr lang="en-SE"/>
                        </a:p>
                      </a:txBody>
                      <a:tcPr>
                        <a:blipFill>
                          <a:blip r:embed="rId2"/>
                          <a:stretch>
                            <a:fillRect l="-530667" t="-805455" r="-2222" b="-123636"/>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2"/>
                          <a:stretch>
                            <a:fillRect l="-237288" t="-905455" r="-64972" b="-23636"/>
                          </a:stretch>
                        </a:blipFill>
                      </a:tcPr>
                    </a:tc>
                    <a:tc>
                      <a:txBody>
                        <a:bodyPr/>
                        <a:lstStyle/>
                        <a:p>
                          <a:endParaRPr lang="en-SE"/>
                        </a:p>
                      </a:txBody>
                      <a:tcPr>
                        <a:blipFill>
                          <a:blip r:embed="rId2"/>
                          <a:stretch>
                            <a:fillRect l="-530667" t="-905455" r="-2222" b="-23636"/>
                          </a:stretch>
                        </a:blipFill>
                      </a:tcPr>
                    </a:tc>
                    <a:extLst>
                      <a:ext uri="{0D108BD9-81ED-4DB2-BD59-A6C34878D82A}">
                        <a16:rowId xmlns:a16="http://schemas.microsoft.com/office/drawing/2014/main" val="1686210177"/>
                      </a:ext>
                    </a:extLst>
                  </a:tr>
                </a:tbl>
              </a:graphicData>
            </a:graphic>
          </p:graphicFrame>
        </mc:Fallback>
      </mc:AlternateContent>
      <p:sp>
        <p:nvSpPr>
          <p:cNvPr id="4" name="Slide Number Placeholder 3">
            <a:extLst>
              <a:ext uri="{FF2B5EF4-FFF2-40B4-BE49-F238E27FC236}">
                <a16:creationId xmlns:a16="http://schemas.microsoft.com/office/drawing/2014/main" id="{FEE61C95-3557-45D0-B7D3-8858113D3E34}"/>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3F1AE4A-F298-4BDD-BFFD-B91EE1342F80}"/>
                  </a:ext>
                </a:extLst>
              </p:cNvPr>
              <p:cNvSpPr txBox="1">
                <a:spLocks/>
              </p:cNvSpPr>
              <p:nvPr/>
            </p:nvSpPr>
            <p:spPr bwMode="auto">
              <a:xfrm>
                <a:off x="385192" y="4437112"/>
                <a:ext cx="8229600" cy="797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C1: No. params: </a:t>
                </a:r>
                <a14:m>
                  <m:oMath xmlns:m="http://schemas.openxmlformats.org/officeDocument/2006/math">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𝐹</m:t>
                            </m:r>
                          </m:e>
                          <m:sup>
                            <m:r>
                              <a:rPr lang="en-US" sz="1800" b="0" smtClean="0">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smtClean="0">
                                <a:latin typeface="Cambria Math" panose="02040503050406030204" pitchFamily="18" charset="0"/>
                              </a:rPr>
                              <m:t>𝐷</m:t>
                            </m:r>
                          </m:e>
                          <m:sub>
                            <m:r>
                              <a:rPr lang="en-US" sz="1800" b="0" smtClean="0">
                                <a:latin typeface="Cambria Math" panose="02040503050406030204" pitchFamily="18" charset="0"/>
                              </a:rPr>
                              <m:t>1</m:t>
                            </m:r>
                          </m:sub>
                        </m:sSub>
                        <m:r>
                          <a:rPr lang="en-US" sz="1800" b="0" smtClean="0">
                            <a:latin typeface="Cambria Math" panose="02040503050406030204" pitchFamily="18" charset="0"/>
                          </a:rPr>
                          <m:t>+</m:t>
                        </m:r>
                        <m:r>
                          <a:rPr lang="en-US" sz="1800" b="0"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𝐾</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5</m:t>
                        </m:r>
                        <m:r>
                          <a:rPr lang="en-US" sz="1800" b="0" i="1" smtClean="0">
                            <a:latin typeface="Cambria Math" panose="02040503050406030204" pitchFamily="18" charset="0"/>
                          </a:rPr>
                          <m:t>∗</m:t>
                        </m:r>
                        <m:r>
                          <a:rPr lang="en-US" sz="1800" b="0" i="1" smtClean="0">
                            <a:latin typeface="Cambria Math" panose="02040503050406030204" pitchFamily="18" charset="0"/>
                          </a:rPr>
                          <m:t>5</m:t>
                        </m:r>
                        <m:r>
                          <a:rPr lang="en-US" sz="1800" b="0" i="1" smtClean="0">
                            <a:latin typeface="Cambria Math" panose="02040503050406030204" pitchFamily="18" charset="0"/>
                          </a:rPr>
                          <m:t>∗</m:t>
                        </m:r>
                        <m:r>
                          <a:rPr lang="en-US" sz="1800" b="0" i="1" smtClean="0">
                            <a:latin typeface="Cambria Math" panose="02040503050406030204" pitchFamily="18" charset="0"/>
                          </a:rPr>
                          <m:t>1</m:t>
                        </m:r>
                        <m:r>
                          <a:rPr lang="en-US" sz="1800" b="0" i="1" smtClean="0">
                            <a:latin typeface="Cambria Math" panose="02040503050406030204" pitchFamily="18" charset="0"/>
                          </a:rPr>
                          <m:t>+</m:t>
                        </m:r>
                        <m:r>
                          <a:rPr lang="en-US" sz="1800" b="0" i="1"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6</m:t>
                    </m:r>
                    <m:r>
                      <a:rPr lang="en-US" sz="1800" b="0" i="1" smtClean="0">
                        <a:latin typeface="Cambria Math" panose="02040503050406030204" pitchFamily="18" charset="0"/>
                      </a:rPr>
                      <m:t>=</m:t>
                    </m:r>
                    <m:r>
                      <a:rPr lang="en-US" sz="1800" b="0" i="1" smtClean="0">
                        <a:latin typeface="Cambria Math" panose="02040503050406030204" pitchFamily="18" charset="0"/>
                      </a:rPr>
                      <m:t>156</m:t>
                    </m:r>
                  </m:oMath>
                </a14:m>
                <a:endParaRPr lang="en-SE" sz="1800" dirty="0"/>
              </a:p>
              <a:p>
                <a:r>
                  <a:rPr lang="en-US" sz="1800" kern="0" dirty="0"/>
                  <a:t>C3: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m:t>
                        </m:r>
                        <m:r>
                          <a:rPr lang="en-US" sz="1800" i="1">
                            <a:latin typeface="Cambria Math" panose="02040503050406030204" pitchFamily="18" charset="0"/>
                          </a:rPr>
                          <m:t>∗</m:t>
                        </m:r>
                        <m:r>
                          <a:rPr lang="en-US" sz="1800" i="1">
                            <a:latin typeface="Cambria Math" panose="02040503050406030204" pitchFamily="18" charset="0"/>
                          </a:rPr>
                          <m:t>5</m:t>
                        </m:r>
                        <m:r>
                          <a:rPr lang="en-US" sz="1800" i="1">
                            <a:latin typeface="Cambria Math" panose="02040503050406030204" pitchFamily="18" charset="0"/>
                          </a:rPr>
                          <m:t>∗</m:t>
                        </m:r>
                        <m:r>
                          <a:rPr lang="en-US" sz="1800" b="0" i="1" smtClean="0">
                            <a:latin typeface="Cambria Math" panose="02040503050406030204" pitchFamily="18" charset="0"/>
                          </a:rPr>
                          <m:t>6</m:t>
                        </m:r>
                        <m:r>
                          <a:rPr lang="en-US" sz="1800" b="0" i="1" smtClean="0">
                            <a:latin typeface="Cambria Math" panose="02040503050406030204" pitchFamily="18" charset="0"/>
                          </a:rPr>
                          <m:t>+</m:t>
                        </m:r>
                        <m:r>
                          <a:rPr lang="en-US" sz="1800" b="0" i="1" smtClean="0">
                            <a:latin typeface="Cambria Math" panose="02040503050406030204" pitchFamily="18" charset="0"/>
                          </a:rPr>
                          <m:t>1</m:t>
                        </m:r>
                      </m:e>
                    </m:d>
                    <m:r>
                      <a:rPr lang="en-US" sz="1800" i="1">
                        <a:latin typeface="Cambria Math" panose="02040503050406030204" pitchFamily="18" charset="0"/>
                      </a:rPr>
                      <m:t>∗</m:t>
                    </m:r>
                    <m:r>
                      <a:rPr lang="en-US" sz="1800" b="0" i="1" smtClean="0">
                        <a:latin typeface="Cambria Math" panose="02040503050406030204" pitchFamily="18" charset="0"/>
                      </a:rPr>
                      <m:t>1</m:t>
                    </m:r>
                    <m:r>
                      <a:rPr lang="en-US" sz="1800" i="1">
                        <a:latin typeface="Cambria Math" panose="02040503050406030204" pitchFamily="18" charset="0"/>
                      </a:rPr>
                      <m:t>6</m:t>
                    </m:r>
                    <m:r>
                      <a:rPr lang="en-US" sz="1800" b="0" i="1" smtClean="0">
                        <a:latin typeface="Cambria Math" panose="02040503050406030204" pitchFamily="18" charset="0"/>
                      </a:rPr>
                      <m:t>=</m:t>
                    </m:r>
                    <m:r>
                      <a:rPr lang="en-US" sz="1800" b="0" i="1" smtClean="0">
                        <a:latin typeface="Cambria Math" panose="02040503050406030204" pitchFamily="18" charset="0"/>
                      </a:rPr>
                      <m:t>2416</m:t>
                    </m:r>
                  </m:oMath>
                </a14:m>
                <a:endParaRPr lang="en-US" sz="1800" dirty="0"/>
              </a:p>
              <a:p>
                <a:r>
                  <a:rPr lang="en-US" sz="1800" kern="0" dirty="0"/>
                  <a:t>C5: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m:t>
                        </m:r>
                        <m:r>
                          <a:rPr lang="en-US" sz="1800" i="1">
                            <a:latin typeface="Cambria Math" panose="02040503050406030204" pitchFamily="18" charset="0"/>
                          </a:rPr>
                          <m:t>∗</m:t>
                        </m:r>
                        <m:r>
                          <a:rPr lang="en-US" sz="1800" i="1">
                            <a:latin typeface="Cambria Math" panose="02040503050406030204" pitchFamily="18" charset="0"/>
                          </a:rPr>
                          <m:t>5</m:t>
                        </m:r>
                        <m:r>
                          <a:rPr lang="en-US" sz="1800" i="1">
                            <a:latin typeface="Cambria Math" panose="02040503050406030204" pitchFamily="18" charset="0"/>
                          </a:rPr>
                          <m:t>∗</m:t>
                        </m:r>
                        <m:r>
                          <a:rPr lang="en-US" sz="1800" b="0" i="1" smtClean="0">
                            <a:latin typeface="Cambria Math" panose="02040503050406030204" pitchFamily="18" charset="0"/>
                          </a:rPr>
                          <m:t>16</m:t>
                        </m:r>
                        <m:r>
                          <a:rPr lang="en-US" sz="1800" b="0" i="1" smtClean="0">
                            <a:latin typeface="Cambria Math" panose="02040503050406030204" pitchFamily="18" charset="0"/>
                          </a:rPr>
                          <m:t>+</m:t>
                        </m:r>
                        <m:r>
                          <a:rPr lang="en-US" sz="1800" b="0" i="1" smtClean="0">
                            <a:latin typeface="Cambria Math" panose="02040503050406030204" pitchFamily="18" charset="0"/>
                          </a:rPr>
                          <m:t>1</m:t>
                        </m:r>
                      </m:e>
                    </m:d>
                    <m:r>
                      <a:rPr lang="en-US" sz="1800" i="1">
                        <a:latin typeface="Cambria Math" panose="02040503050406030204" pitchFamily="18" charset="0"/>
                      </a:rPr>
                      <m:t>∗</m:t>
                    </m:r>
                    <m:r>
                      <a:rPr lang="en-US" sz="1800" i="1">
                        <a:latin typeface="Cambria Math" panose="02040503050406030204" pitchFamily="18" charset="0"/>
                      </a:rPr>
                      <m:t>120</m:t>
                    </m:r>
                    <m:r>
                      <a:rPr lang="en-US" sz="1800" b="0" i="1" smtClean="0">
                        <a:latin typeface="Cambria Math" panose="02040503050406030204" pitchFamily="18" charset="0"/>
                      </a:rPr>
                      <m:t>=</m:t>
                    </m:r>
                    <m:r>
                      <a:rPr lang="en-US" sz="1800" b="0" i="1" smtClean="0">
                        <a:latin typeface="Cambria Math" panose="02040503050406030204" pitchFamily="18" charset="0"/>
                      </a:rPr>
                      <m:t>48120</m:t>
                    </m:r>
                  </m:oMath>
                </a14:m>
                <a:endParaRPr lang="en-US" sz="1800" dirty="0"/>
              </a:p>
              <a:p>
                <a:r>
                  <a:rPr lang="en-US" sz="1800" kern="0" dirty="0"/>
                  <a:t>S6: No. params: </a:t>
                </a: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120</m:t>
                        </m:r>
                        <m:r>
                          <a:rPr lang="en-US" sz="1800" b="0" i="1" smtClean="0">
                            <a:latin typeface="Cambria Math" panose="02040503050406030204" pitchFamily="18" charset="0"/>
                          </a:rPr>
                          <m:t>+</m:t>
                        </m:r>
                        <m:r>
                          <a:rPr lang="en-US" sz="1800" b="0" i="1"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84</m:t>
                    </m:r>
                    <m:r>
                      <a:rPr lang="en-US" sz="1800" b="0" i="1" smtClean="0">
                        <a:latin typeface="Cambria Math" panose="02040503050406030204" pitchFamily="18" charset="0"/>
                      </a:rPr>
                      <m:t>=</m:t>
                    </m:r>
                    <m:r>
                      <a:rPr lang="en-US" sz="1800" b="0" i="1" smtClean="0">
                        <a:latin typeface="Cambria Math" panose="02040503050406030204" pitchFamily="18" charset="0"/>
                      </a:rPr>
                      <m:t>10164</m:t>
                    </m:r>
                  </m:oMath>
                </a14:m>
                <a:endParaRPr lang="en-US" sz="1800" dirty="0"/>
              </a:p>
              <a:p>
                <a:r>
                  <a:rPr lang="en-US" sz="1800" kern="0" dirty="0"/>
                  <a:t>Output: No. params: </a:t>
                </a:r>
                <a14:m>
                  <m:oMath xmlns:m="http://schemas.openxmlformats.org/officeDocument/2006/math">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𝑖𝑛</m:t>
                            </m:r>
                          </m:sub>
                        </m:sSub>
                        <m:r>
                          <a:rPr lang="en-US" sz="1800">
                            <a:latin typeface="Cambria Math" panose="02040503050406030204" pitchFamily="18" charset="0"/>
                          </a:rPr>
                          <m:t>+</m:t>
                        </m:r>
                        <m:r>
                          <a:rPr lang="en-US" sz="1800">
                            <a:latin typeface="Cambria Math" panose="02040503050406030204" pitchFamily="18" charset="0"/>
                          </a:rPr>
                          <m:t>1</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𝑜𝑢𝑡</m:t>
                        </m:r>
                      </m:sub>
                    </m:sSub>
                    <m:r>
                      <a:rPr lang="en-US" sz="1800" b="0" i="0"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84</m:t>
                        </m:r>
                        <m:r>
                          <a:rPr lang="en-US" sz="1800" b="0" i="1" smtClean="0">
                            <a:latin typeface="Cambria Math" panose="02040503050406030204" pitchFamily="18" charset="0"/>
                          </a:rPr>
                          <m:t>+</m:t>
                        </m:r>
                        <m:r>
                          <a:rPr lang="en-US" sz="1800" b="0" i="1"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10</m:t>
                    </m:r>
                    <m:r>
                      <a:rPr lang="en-US" sz="1800" b="0" i="1" smtClean="0">
                        <a:latin typeface="Cambria Math" panose="02040503050406030204" pitchFamily="18" charset="0"/>
                      </a:rPr>
                      <m:t>=</m:t>
                    </m:r>
                    <m:r>
                      <a:rPr lang="en-US" sz="1800" b="0" i="1" smtClean="0">
                        <a:latin typeface="Cambria Math" panose="02040503050406030204" pitchFamily="18" charset="0"/>
                      </a:rPr>
                      <m:t>850</m:t>
                    </m:r>
                  </m:oMath>
                </a14:m>
                <a:endParaRPr lang="en-US" sz="1800" dirty="0"/>
              </a:p>
              <a:p>
                <a:r>
                  <a:rPr lang="en-US" sz="1800" dirty="0"/>
                  <a:t>Total </a:t>
                </a:r>
                <a:r>
                  <a:rPr lang="en-US" sz="1800" kern="0" dirty="0"/>
                  <a:t>No.</a:t>
                </a:r>
                <a:r>
                  <a:rPr lang="en-US" sz="1800" dirty="0"/>
                  <a:t> params: </a:t>
                </a:r>
                <a14:m>
                  <m:oMath xmlns:m="http://schemas.openxmlformats.org/officeDocument/2006/math">
                    <m:r>
                      <a:rPr lang="en-US" sz="1800" b="0" i="1" smtClean="0">
                        <a:latin typeface="Cambria Math" panose="02040503050406030204" pitchFamily="18" charset="0"/>
                      </a:rPr>
                      <m:t>61706</m:t>
                    </m:r>
                  </m:oMath>
                </a14:m>
                <a:endParaRPr lang="en-SE" sz="1800" dirty="0"/>
              </a:p>
              <a:p>
                <a:endParaRPr lang="en-SE" sz="1800" dirty="0"/>
              </a:p>
              <a:p>
                <a:endParaRPr lang="en-SE" sz="1800" dirty="0"/>
              </a:p>
              <a:p>
                <a:endParaRPr lang="en-SE" sz="1800" dirty="0"/>
              </a:p>
              <a:p>
                <a:r>
                  <a:rPr lang="en-US" sz="1800" kern="0" dirty="0"/>
                  <a:t> </a:t>
                </a:r>
                <a:endParaRPr lang="en-SE" sz="1800" kern="0" dirty="0"/>
              </a:p>
            </p:txBody>
          </p:sp>
        </mc:Choice>
        <mc:Fallback xmlns="">
          <p:sp>
            <p:nvSpPr>
              <p:cNvPr id="8" name="Content Placeholder 2">
                <a:extLst>
                  <a:ext uri="{FF2B5EF4-FFF2-40B4-BE49-F238E27FC236}">
                    <a16:creationId xmlns:a16="http://schemas.microsoft.com/office/drawing/2014/main" id="{D3F1AE4A-F298-4BDD-BFFD-B91EE1342F80}"/>
                  </a:ext>
                </a:extLst>
              </p:cNvPr>
              <p:cNvSpPr txBox="1">
                <a:spLocks noRot="1" noChangeAspect="1" noMove="1" noResize="1" noEditPoints="1" noAdjustHandles="1" noChangeArrowheads="1" noChangeShapeType="1" noTextEdit="1"/>
              </p:cNvSpPr>
              <p:nvPr/>
            </p:nvSpPr>
            <p:spPr bwMode="auto">
              <a:xfrm>
                <a:off x="385192" y="4437112"/>
                <a:ext cx="8229600" cy="797560"/>
              </a:xfrm>
              <a:prstGeom prst="rect">
                <a:avLst/>
              </a:prstGeom>
              <a:blipFill>
                <a:blip r:embed="rId3"/>
                <a:stretch>
                  <a:fillRect l="-444" t="-4580" b="-326718"/>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627806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90DA-5096-4EDB-AF05-EE35263D6D48}"/>
              </a:ext>
            </a:extLst>
          </p:cNvPr>
          <p:cNvSpPr>
            <a:spLocks noGrp="1"/>
          </p:cNvSpPr>
          <p:nvPr>
            <p:ph type="title"/>
          </p:nvPr>
        </p:nvSpPr>
        <p:spPr>
          <a:xfrm>
            <a:off x="107504" y="274638"/>
            <a:ext cx="8960296" cy="868362"/>
          </a:xfrm>
        </p:spPr>
        <p:txBody>
          <a:bodyPr/>
          <a:lstStyle/>
          <a:p>
            <a:r>
              <a:rPr lang="en-US" sz="3200" dirty="0"/>
              <a:t>Case Study: </a:t>
            </a:r>
            <a:r>
              <a:rPr lang="en-US" sz="3200" dirty="0" err="1"/>
              <a:t>AlexNet</a:t>
            </a:r>
            <a:r>
              <a:rPr lang="en-US" sz="3200" dirty="0"/>
              <a:t> [</a:t>
            </a:r>
            <a:r>
              <a:rPr lang="en-US" sz="3200" dirty="0" err="1"/>
              <a:t>Krizhevsky</a:t>
            </a:r>
            <a:r>
              <a:rPr lang="en-US" sz="3200" dirty="0"/>
              <a:t> et al. 2012] </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61C4D-5E43-4DF9-AB35-C3BE986DCDE9}"/>
                  </a:ext>
                </a:extLst>
              </p:cNvPr>
              <p:cNvSpPr>
                <a:spLocks noGrp="1"/>
              </p:cNvSpPr>
              <p:nvPr>
                <p:ph idx="1"/>
              </p:nvPr>
            </p:nvSpPr>
            <p:spPr>
              <a:xfrm>
                <a:off x="4355976" y="988331"/>
                <a:ext cx="4618856" cy="3664805"/>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d>
                      <m:dPr>
                        <m:ctrlPr>
                          <a:rPr lang="en-US" sz="2600" i="1" spc="-5" dirty="0" smtClean="0">
                            <a:latin typeface="Cambria Math" panose="02040503050406030204" pitchFamily="18" charset="0"/>
                            <a:cs typeface="Arial"/>
                          </a:rPr>
                        </m:ctrlPr>
                      </m:dPr>
                      <m:e>
                        <m:r>
                          <a:rPr lang="en-US" sz="2600" b="0" i="1" spc="-5" dirty="0" smtClean="0">
                            <a:latin typeface="Cambria Math" panose="02040503050406030204" pitchFamily="18" charset="0"/>
                            <a:cs typeface="Arial"/>
                          </a:rPr>
                          <m:t>11∗11∗3+1</m:t>
                        </m:r>
                      </m:e>
                    </m:d>
                    <m:r>
                      <a:rPr lang="en-US" sz="2600" b="0" i="1" spc="-5" dirty="0" smtClean="0">
                        <a:latin typeface="Cambria Math" panose="02040503050406030204" pitchFamily="18" charset="0"/>
                        <a:cs typeface="Arial"/>
                      </a:rPr>
                      <m:t>∗96=35</m:t>
                    </m:r>
                    <m:r>
                      <a:rPr lang="en-US" sz="2600" b="0" i="1" spc="-5" dirty="0" smtClean="0">
                        <a:latin typeface="Cambria Math" panose="02040503050406030204" pitchFamily="18" charset="0"/>
                        <a:cs typeface="Arial"/>
                      </a:rPr>
                      <m:t>𝐾</m:t>
                    </m:r>
                  </m:oMath>
                </a14:m>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r>
                      <a:rPr lang="en-US" sz="2600" i="1" spc="-5" dirty="0" smtClean="0">
                        <a:latin typeface="Cambria Math" panose="02040503050406030204" pitchFamily="18" charset="0"/>
                        <a:cs typeface="Arial"/>
                      </a:rPr>
                      <m:t>0</m:t>
                    </m:r>
                  </m:oMath>
                </a14:m>
                <a:endParaRPr lang="en-US" sz="2600" i="1" dirty="0">
                  <a:latin typeface="Arial"/>
                  <a:cs typeface="Arial"/>
                </a:endParaRP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412750" lvl="1">
                  <a:spcBef>
                    <a:spcPts val="15"/>
                  </a:spcBef>
                </a:pPr>
                <a:endParaRPr lang="en-US" sz="2400" spc="-5" dirty="0">
                  <a:latin typeface="Arial"/>
                  <a:cs typeface="Arial"/>
                </a:endParaRPr>
              </a:p>
            </p:txBody>
          </p:sp>
        </mc:Choice>
        <mc:Fallback xmlns="">
          <p:sp>
            <p:nvSpPr>
              <p:cNvPr id="3" name="Content Placeholder 2">
                <a:extLst>
                  <a:ext uri="{FF2B5EF4-FFF2-40B4-BE49-F238E27FC236}">
                    <a16:creationId xmlns:a16="http://schemas.microsoft.com/office/drawing/2014/main" id="{A2461C4D-5E43-4DF9-AB35-C3BE986DCDE9}"/>
                  </a:ext>
                </a:extLst>
              </p:cNvPr>
              <p:cNvSpPr>
                <a:spLocks noGrp="1" noRot="1" noChangeAspect="1" noMove="1" noResize="1" noEditPoints="1" noAdjustHandles="1" noChangeArrowheads="1" noChangeShapeType="1" noTextEdit="1"/>
              </p:cNvSpPr>
              <p:nvPr>
                <p:ph idx="1"/>
              </p:nvPr>
            </p:nvSpPr>
            <p:spPr>
              <a:xfrm>
                <a:off x="4355976" y="988331"/>
                <a:ext cx="4618856" cy="3664805"/>
              </a:xfrm>
              <a:blipFill>
                <a:blip r:embed="rId2"/>
                <a:stretch>
                  <a:fillRect l="-925" t="-23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85AB830-399B-4B93-AB68-76E24509572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
        <p:nvSpPr>
          <p:cNvPr id="10" name="TextBox 9">
            <a:extLst>
              <a:ext uri="{FF2B5EF4-FFF2-40B4-BE49-F238E27FC236}">
                <a16:creationId xmlns:a16="http://schemas.microsoft.com/office/drawing/2014/main" id="{8CDFEE52-2D48-4B13-936E-E566E1C09F26}"/>
              </a:ext>
            </a:extLst>
          </p:cNvPr>
          <p:cNvSpPr txBox="1"/>
          <p:nvPr/>
        </p:nvSpPr>
        <p:spPr>
          <a:xfrm>
            <a:off x="0" y="1124744"/>
            <a:ext cx="4419811" cy="3335978"/>
          </a:xfrm>
          <a:prstGeom prst="rect">
            <a:avLst/>
          </a:prstGeom>
          <a:noFill/>
        </p:spPr>
        <p:txBody>
          <a:bodyPr wrap="square">
            <a:spAutoFit/>
          </a:bodyPr>
          <a:lstStyle/>
          <a:p>
            <a:pPr marL="12700" marR="1318895">
              <a:lnSpc>
                <a:spcPts val="1650"/>
              </a:lnSpc>
            </a:pPr>
            <a:r>
              <a:rPr lang="en-US" sz="1400" spc="-5" dirty="0">
                <a:latin typeface="Arial"/>
                <a:cs typeface="Arial"/>
              </a:rPr>
              <a:t>[227x227x3]</a:t>
            </a:r>
            <a:r>
              <a:rPr lang="en-US" sz="1400" spc="-35" dirty="0">
                <a:latin typeface="Arial"/>
                <a:cs typeface="Arial"/>
              </a:rPr>
              <a:t> </a:t>
            </a:r>
            <a:r>
              <a:rPr lang="en-US" sz="1400" spc="-5" dirty="0">
                <a:latin typeface="Arial"/>
                <a:cs typeface="Arial"/>
              </a:rPr>
              <a:t>INPUT</a:t>
            </a:r>
            <a:endParaRPr lang="en-US" sz="1400" dirty="0">
              <a:latin typeface="Arial"/>
              <a:cs typeface="Arial"/>
            </a:endParaRPr>
          </a:p>
          <a:p>
            <a:pPr marL="12700" marR="5080">
              <a:lnSpc>
                <a:spcPts val="1650"/>
              </a:lnSpc>
            </a:pPr>
            <a:r>
              <a:rPr lang="en-US" sz="1400" spc="-5" dirty="0">
                <a:latin typeface="Arial"/>
                <a:cs typeface="Arial"/>
              </a:rPr>
              <a:t>[55x55x96] </a:t>
            </a:r>
            <a:r>
              <a:rPr lang="en-US" sz="1400" spc="-5" dirty="0">
                <a:solidFill>
                  <a:srgbClr val="FF0000"/>
                </a:solidFill>
                <a:latin typeface="Arial"/>
                <a:cs typeface="Arial"/>
              </a:rPr>
              <a:t>CONV1</a:t>
            </a:r>
            <a:r>
              <a:rPr lang="en-US" sz="1400" spc="-5" dirty="0">
                <a:latin typeface="Arial"/>
                <a:cs typeface="Arial"/>
              </a:rPr>
              <a:t>: 96 11x11 filters w. stride 4, pad 0  [27x27x96] </a:t>
            </a:r>
            <a:r>
              <a:rPr lang="en-US" sz="1400" spc="-5" dirty="0">
                <a:solidFill>
                  <a:srgbClr val="0000FF"/>
                </a:solidFill>
                <a:latin typeface="Arial"/>
                <a:cs typeface="Arial"/>
              </a:rPr>
              <a:t>MAX POOL1</a:t>
            </a:r>
            <a:r>
              <a:rPr lang="en-US" sz="1400" spc="-5" dirty="0">
                <a:latin typeface="Arial"/>
                <a:cs typeface="Arial"/>
              </a:rPr>
              <a:t>: 3x3 filters w. stride 2  [27x27x96] </a:t>
            </a:r>
            <a:r>
              <a:rPr lang="en-US" sz="1400" spc="-5" dirty="0">
                <a:solidFill>
                  <a:srgbClr val="38751C"/>
                </a:solidFill>
                <a:latin typeface="Arial"/>
                <a:cs typeface="Arial"/>
              </a:rPr>
              <a:t>NORM1: </a:t>
            </a:r>
            <a:r>
              <a:rPr lang="en-US" sz="1400" spc="-5" dirty="0">
                <a:latin typeface="Arial"/>
                <a:cs typeface="Arial"/>
              </a:rPr>
              <a:t>Normalization</a:t>
            </a:r>
            <a:r>
              <a:rPr lang="en-US" sz="1400" spc="50" dirty="0">
                <a:latin typeface="Arial"/>
                <a:cs typeface="Arial"/>
              </a:rPr>
              <a:t> </a:t>
            </a:r>
            <a:r>
              <a:rPr lang="en-US" sz="1400" spc="-5" dirty="0">
                <a:latin typeface="Arial"/>
                <a:cs typeface="Arial"/>
              </a:rPr>
              <a:t>layer</a:t>
            </a:r>
            <a:endParaRPr lang="en-US" sz="1400" dirty="0">
              <a:latin typeface="Arial"/>
              <a:cs typeface="Arial"/>
            </a:endParaRPr>
          </a:p>
          <a:p>
            <a:pPr marL="12700" marR="5080">
              <a:lnSpc>
                <a:spcPts val="1650"/>
              </a:lnSpc>
            </a:pPr>
            <a:r>
              <a:rPr lang="en-US" sz="1400" spc="-5" dirty="0">
                <a:latin typeface="Arial"/>
                <a:cs typeface="Arial"/>
              </a:rPr>
              <a:t>[27x27x256] </a:t>
            </a:r>
            <a:r>
              <a:rPr lang="en-US" sz="1400" spc="-5" dirty="0">
                <a:solidFill>
                  <a:srgbClr val="FF0000"/>
                </a:solidFill>
                <a:latin typeface="Arial"/>
                <a:cs typeface="Arial"/>
              </a:rPr>
              <a:t>CONV2</a:t>
            </a:r>
            <a:r>
              <a:rPr lang="en-US" sz="1400" spc="-5" dirty="0">
                <a:latin typeface="Arial"/>
                <a:cs typeface="Arial"/>
              </a:rPr>
              <a:t>: 256 5x5 filters w. stride 1, pad 2  [13x13x256] </a:t>
            </a:r>
            <a:r>
              <a:rPr lang="en-US" sz="1400" spc="-5" dirty="0">
                <a:solidFill>
                  <a:srgbClr val="0000FF"/>
                </a:solidFill>
                <a:latin typeface="Arial"/>
                <a:cs typeface="Arial"/>
              </a:rPr>
              <a:t>MAX POOL2: </a:t>
            </a:r>
            <a:r>
              <a:rPr lang="en-US" sz="1400" spc="-5" dirty="0">
                <a:latin typeface="Arial"/>
                <a:cs typeface="Arial"/>
              </a:rPr>
              <a:t>3x3 filters at stride 2  [13x13x256] </a:t>
            </a:r>
            <a:r>
              <a:rPr lang="en-US" sz="1400" spc="-5" dirty="0">
                <a:solidFill>
                  <a:srgbClr val="38751C"/>
                </a:solidFill>
                <a:latin typeface="Arial"/>
                <a:cs typeface="Arial"/>
              </a:rPr>
              <a:t>NORM2: </a:t>
            </a:r>
            <a:r>
              <a:rPr lang="en-US" sz="1400" spc="-5" dirty="0">
                <a:latin typeface="Arial"/>
                <a:cs typeface="Arial"/>
              </a:rPr>
              <a:t>Normalization layer  [13x13x384] </a:t>
            </a:r>
            <a:r>
              <a:rPr lang="en-US" sz="1400" spc="-5" dirty="0">
                <a:solidFill>
                  <a:srgbClr val="FF0000"/>
                </a:solidFill>
                <a:latin typeface="Arial"/>
                <a:cs typeface="Arial"/>
              </a:rPr>
              <a:t>CONV3</a:t>
            </a:r>
            <a:r>
              <a:rPr lang="en-US" sz="1400" spc="-5" dirty="0">
                <a:latin typeface="Arial"/>
                <a:cs typeface="Arial"/>
              </a:rPr>
              <a:t>: 384 3x3 filters w. stride 1, pad 1  [13x13x384] </a:t>
            </a:r>
            <a:r>
              <a:rPr lang="en-US" sz="1400" spc="-5" dirty="0">
                <a:solidFill>
                  <a:srgbClr val="FF0000"/>
                </a:solidFill>
                <a:latin typeface="Arial"/>
                <a:cs typeface="Arial"/>
              </a:rPr>
              <a:t>CONV4</a:t>
            </a:r>
            <a:r>
              <a:rPr lang="en-US" sz="1400" spc="-5" dirty="0">
                <a:latin typeface="Arial"/>
                <a:cs typeface="Arial"/>
              </a:rPr>
              <a:t>: 384 3x3 filters w. stride 1, pad 1  [13x13x256] </a:t>
            </a:r>
            <a:r>
              <a:rPr lang="en-US" sz="1400" spc="-5" dirty="0">
                <a:solidFill>
                  <a:srgbClr val="FF0000"/>
                </a:solidFill>
                <a:latin typeface="Arial"/>
                <a:cs typeface="Arial"/>
              </a:rPr>
              <a:t>CONV5</a:t>
            </a:r>
            <a:r>
              <a:rPr lang="en-US" sz="1400" spc="-5" dirty="0">
                <a:latin typeface="Arial"/>
                <a:cs typeface="Arial"/>
              </a:rPr>
              <a:t>: 256 3x3 filters w. stride 1, pad 1  [6x6x256] </a:t>
            </a:r>
            <a:r>
              <a:rPr lang="en-US" sz="1400" spc="-5" dirty="0">
                <a:solidFill>
                  <a:srgbClr val="0000FF"/>
                </a:solidFill>
                <a:latin typeface="Arial"/>
                <a:cs typeface="Arial"/>
              </a:rPr>
              <a:t>MAX POOL3</a:t>
            </a:r>
            <a:r>
              <a:rPr lang="en-US" sz="1400" spc="-5" dirty="0">
                <a:latin typeface="Arial"/>
                <a:cs typeface="Arial"/>
              </a:rPr>
              <a:t>: 3x3 filters w. stride</a:t>
            </a:r>
            <a:r>
              <a:rPr lang="en-US" sz="1400" spc="60" dirty="0">
                <a:latin typeface="Arial"/>
                <a:cs typeface="Arial"/>
              </a:rPr>
              <a:t> </a:t>
            </a:r>
            <a:r>
              <a:rPr lang="en-US" sz="1400" spc="-5" dirty="0">
                <a:latin typeface="Arial"/>
                <a:cs typeface="Arial"/>
              </a:rPr>
              <a:t>2</a:t>
            </a:r>
            <a:endParaRPr lang="en-US" sz="1400" dirty="0">
              <a:latin typeface="Arial"/>
              <a:cs typeface="Arial"/>
            </a:endParaRPr>
          </a:p>
          <a:p>
            <a:pPr marL="12700">
              <a:lnSpc>
                <a:spcPts val="1585"/>
              </a:lnSpc>
            </a:pPr>
            <a:r>
              <a:rPr lang="en-US" sz="1400" spc="-5" dirty="0">
                <a:latin typeface="Arial"/>
                <a:cs typeface="Arial"/>
              </a:rPr>
              <a:t>[4096] </a:t>
            </a:r>
            <a:r>
              <a:rPr lang="en-US" sz="1400" spc="-5" dirty="0">
                <a:solidFill>
                  <a:srgbClr val="E69138"/>
                </a:solidFill>
                <a:latin typeface="Arial"/>
                <a:cs typeface="Arial"/>
              </a:rPr>
              <a:t>FC6: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50"/>
              </a:lnSpc>
            </a:pPr>
            <a:r>
              <a:rPr lang="en-US" sz="1400" spc="-5" dirty="0">
                <a:latin typeface="Arial"/>
                <a:cs typeface="Arial"/>
              </a:rPr>
              <a:t>[4096] </a:t>
            </a:r>
            <a:r>
              <a:rPr lang="en-US" sz="1400" spc="-5" dirty="0">
                <a:solidFill>
                  <a:srgbClr val="E69138"/>
                </a:solidFill>
                <a:latin typeface="Arial"/>
                <a:cs typeface="Arial"/>
              </a:rPr>
              <a:t>FC7: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64"/>
              </a:lnSpc>
            </a:pPr>
            <a:r>
              <a:rPr lang="en-US" sz="1400" spc="-5" dirty="0">
                <a:latin typeface="Arial"/>
                <a:cs typeface="Arial"/>
              </a:rPr>
              <a:t>[1000] </a:t>
            </a:r>
            <a:r>
              <a:rPr lang="en-US" sz="1400" spc="-5" dirty="0">
                <a:solidFill>
                  <a:srgbClr val="E69138"/>
                </a:solidFill>
                <a:latin typeface="Arial"/>
                <a:cs typeface="Arial"/>
              </a:rPr>
              <a:t>FC8: </a:t>
            </a:r>
            <a:r>
              <a:rPr lang="en-US" sz="1400" spc="-5" dirty="0">
                <a:latin typeface="Arial"/>
                <a:cs typeface="Arial"/>
              </a:rPr>
              <a:t>1000 neurons </a:t>
            </a:r>
            <a:r>
              <a:rPr lang="en-US" sz="1400" dirty="0">
                <a:latin typeface="Arial"/>
                <a:cs typeface="Arial"/>
              </a:rPr>
              <a:t>(class scores)</a:t>
            </a:r>
          </a:p>
          <a:p>
            <a:pPr marL="12700">
              <a:lnSpc>
                <a:spcPts val="1664"/>
              </a:lnSpc>
            </a:pPr>
            <a:r>
              <a:rPr lang="en-US" sz="1400" dirty="0"/>
              <a:t>ImageNet top 5 error: 15.4%</a:t>
            </a:r>
            <a:endParaRPr lang="en-SE" sz="1400" dirty="0"/>
          </a:p>
        </p:txBody>
      </p:sp>
      <p:pic>
        <p:nvPicPr>
          <p:cNvPr id="9" name="Picture 8">
            <a:extLst>
              <a:ext uri="{FF2B5EF4-FFF2-40B4-BE49-F238E27FC236}">
                <a16:creationId xmlns:a16="http://schemas.microsoft.com/office/drawing/2014/main" id="{0567F993-EE38-47AD-AF7D-96D7B173C3A0}"/>
              </a:ext>
            </a:extLst>
          </p:cNvPr>
          <p:cNvPicPr>
            <a:picLocks noChangeAspect="1"/>
          </p:cNvPicPr>
          <p:nvPr/>
        </p:nvPicPr>
        <p:blipFill>
          <a:blip r:embed="rId3"/>
          <a:stretch>
            <a:fillRect/>
          </a:stretch>
        </p:blipFill>
        <p:spPr>
          <a:xfrm>
            <a:off x="787388" y="4597135"/>
            <a:ext cx="7600528" cy="2177375"/>
          </a:xfrm>
          <a:prstGeom prst="rect">
            <a:avLst/>
          </a:prstGeom>
        </p:spPr>
      </p:pic>
    </p:spTree>
    <p:extLst>
      <p:ext uri="{BB962C8B-B14F-4D97-AF65-F5344CB8AC3E}">
        <p14:creationId xmlns:p14="http://schemas.microsoft.com/office/powerpoint/2010/main" val="587635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274638"/>
            <a:ext cx="6584701" cy="868362"/>
          </a:xfrm>
        </p:spPr>
        <p:txBody>
          <a:bodyPr/>
          <a:lstStyle/>
          <a:p>
            <a:r>
              <a:rPr kumimoji="0" lang="en-US" sz="3200" b="0" i="0" u="none" strike="noStrike" kern="0" cap="none" spc="0" normalizeH="0" baseline="0" noProof="0" dirty="0">
                <a:ln>
                  <a:noFill/>
                </a:ln>
                <a:solidFill>
                  <a:srgbClr val="000000"/>
                </a:solidFill>
                <a:effectLst/>
                <a:uLnTx/>
                <a:uFillTx/>
                <a:latin typeface="Arial"/>
                <a:ea typeface="+mj-ea"/>
                <a:cs typeface="+mj-cs"/>
              </a:rPr>
              <a:t>Case Study: </a:t>
            </a:r>
            <a:r>
              <a:rPr kumimoji="0" lang="en-US" sz="3200" b="0" i="0" u="none" strike="noStrike" kern="0" cap="none" spc="0" normalizeH="0" baseline="0" noProof="0" dirty="0" err="1">
                <a:ln>
                  <a:noFill/>
                </a:ln>
                <a:solidFill>
                  <a:srgbClr val="000000"/>
                </a:solidFill>
                <a:effectLst/>
                <a:uLnTx/>
                <a:uFillTx/>
                <a:latin typeface="Arial"/>
                <a:ea typeface="+mj-ea"/>
                <a:cs typeface="+mj-cs"/>
              </a:rPr>
              <a:t>VGGNet</a:t>
            </a:r>
            <a:r>
              <a:rPr kumimoji="0" lang="en-US" sz="3200" b="0" i="0" u="none" strike="noStrike" kern="0" cap="none" spc="0" normalizeH="0" baseline="0" noProof="0" dirty="0">
                <a:ln>
                  <a:noFill/>
                </a:ln>
                <a:solidFill>
                  <a:srgbClr val="000000"/>
                </a:solidFill>
                <a:effectLst/>
                <a:uLnTx/>
                <a:uFillTx/>
                <a:latin typeface="Arial"/>
                <a:ea typeface="+mj-ea"/>
                <a:cs typeface="+mj-cs"/>
              </a:rPr>
              <a:t> [</a:t>
            </a:r>
            <a:r>
              <a:rPr kumimoji="0" lang="en-US" sz="32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3200" b="0" i="0" u="none" strike="noStrike" kern="0" cap="none" spc="0" normalizeH="0" baseline="0" noProof="0" dirty="0">
                <a:ln>
                  <a:noFill/>
                </a:ln>
                <a:solidFill>
                  <a:srgbClr val="000000"/>
                </a:solidFill>
                <a:effectLst/>
                <a:uLnTx/>
                <a:uFillTx/>
                <a:latin typeface="Arial"/>
                <a:ea typeface="+mj-ea"/>
                <a:cs typeface="+mj-cs"/>
              </a:rPr>
              <a:t> and Zisserman, 2014]</a:t>
            </a:r>
            <a:endParaRPr lang="en-SE" sz="32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r>
              <a:rPr lang="en-US" sz="3200" spc="-5" dirty="0">
                <a:latin typeface="Arial"/>
                <a:cs typeface="Arial"/>
              </a:rPr>
              <a:t>We show the best performing variant VGG-16</a:t>
            </a:r>
          </a:p>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5" y="2443781"/>
            <a:ext cx="7098398" cy="3998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17284DD-7187-4C63-A449-8B6D66FA7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2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5" y="274638"/>
            <a:ext cx="7113698"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179512" y="1295400"/>
                <a:ext cx="7200799" cy="5373960"/>
              </a:xfrm>
            </p:spPr>
            <p:txBody>
              <a:bodyPr>
                <a:normAutofit fontScale="775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179512" y="1295400"/>
                <a:ext cx="7200799" cy="5373960"/>
              </a:xfrm>
              <a:blipFill>
                <a:blip r:embed="rId2"/>
                <a:stretch>
                  <a:fillRect l="-931" t="-1930"/>
                </a:stretch>
              </a:blipFill>
            </p:spPr>
            <p:txBody>
              <a:bodyPr/>
              <a:lstStyle/>
              <a:p>
                <a:r>
                  <a:rPr lang="en-SE">
                    <a:noFill/>
                  </a:rPr>
                  <a:t> </a:t>
                </a:r>
              </a:p>
            </p:txBody>
          </p:sp>
        </mc:Fallback>
      </mc:AlternateContent>
      <p:pic>
        <p:nvPicPr>
          <p:cNvPr id="2054" name="Picture 6">
            <a:extLst>
              <a:ext uri="{FF2B5EF4-FFF2-40B4-BE49-F238E27FC236}">
                <a16:creationId xmlns:a16="http://schemas.microsoft.com/office/drawing/2014/main" id="{438695D9-6878-44E3-80AC-E9F3463FE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474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0301-3EEF-42F6-8F9E-14752F9886F9}"/>
              </a:ext>
            </a:extLst>
          </p:cNvPr>
          <p:cNvSpPr>
            <a:spLocks noGrp="1"/>
          </p:cNvSpPr>
          <p:nvPr>
            <p:ph type="title"/>
          </p:nvPr>
        </p:nvSpPr>
        <p:spPr/>
        <p:txBody>
          <a:bodyPr/>
          <a:lstStyle/>
          <a:p>
            <a:r>
              <a:rPr lang="en-US" sz="3600" spc="-5" dirty="0"/>
              <a:t>Case Study:</a:t>
            </a:r>
            <a:r>
              <a:rPr lang="en-US" sz="3600" spc="-30" dirty="0"/>
              <a:t> </a:t>
            </a:r>
            <a:r>
              <a:rPr lang="en-US" sz="3600" spc="-5" dirty="0" err="1"/>
              <a:t>GoogLeNet</a:t>
            </a:r>
            <a:r>
              <a:rPr lang="en-US" sz="3600" spc="-5" dirty="0"/>
              <a:t> [</a:t>
            </a:r>
            <a:r>
              <a:rPr lang="en-US" sz="3600" spc="-5" dirty="0" err="1"/>
              <a:t>Szegedy</a:t>
            </a:r>
            <a:r>
              <a:rPr lang="en-US" sz="3600" spc="-5" dirty="0"/>
              <a:t> et al., 2014]</a:t>
            </a:r>
            <a:endParaRPr lang="en-SE" sz="3600" dirty="0"/>
          </a:p>
        </p:txBody>
      </p:sp>
      <p:sp>
        <p:nvSpPr>
          <p:cNvPr id="3" name="Content Placeholder 2">
            <a:extLst>
              <a:ext uri="{FF2B5EF4-FFF2-40B4-BE49-F238E27FC236}">
                <a16:creationId xmlns:a16="http://schemas.microsoft.com/office/drawing/2014/main" id="{6782B778-E23B-4F6F-A92A-3500315E2035}"/>
              </a:ext>
            </a:extLst>
          </p:cNvPr>
          <p:cNvSpPr>
            <a:spLocks noGrp="1"/>
          </p:cNvSpPr>
          <p:nvPr>
            <p:ph idx="1"/>
          </p:nvPr>
        </p:nvSpPr>
        <p:spPr/>
        <p:txBody>
          <a:bodyPr/>
          <a:lstStyle/>
          <a:p>
            <a:r>
              <a:rPr lang="en-US" sz="3200" dirty="0"/>
              <a:t>ImageNet top 5 error: 6.7%</a:t>
            </a:r>
            <a:endParaRPr lang="en-SE" dirty="0"/>
          </a:p>
        </p:txBody>
      </p:sp>
      <p:sp>
        <p:nvSpPr>
          <p:cNvPr id="4" name="Slide Number Placeholder 3">
            <a:extLst>
              <a:ext uri="{FF2B5EF4-FFF2-40B4-BE49-F238E27FC236}">
                <a16:creationId xmlns:a16="http://schemas.microsoft.com/office/drawing/2014/main" id="{819877DA-452C-460D-8FE6-F8487B33654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
        <p:nvSpPr>
          <p:cNvPr id="7" name="object 4">
            <a:extLst>
              <a:ext uri="{FF2B5EF4-FFF2-40B4-BE49-F238E27FC236}">
                <a16:creationId xmlns:a16="http://schemas.microsoft.com/office/drawing/2014/main" id="{39AAE1E3-1A53-473B-801B-E12C353A6827}"/>
              </a:ext>
            </a:extLst>
          </p:cNvPr>
          <p:cNvSpPr/>
          <p:nvPr/>
        </p:nvSpPr>
        <p:spPr>
          <a:xfrm>
            <a:off x="-38614" y="2073779"/>
            <a:ext cx="9208098" cy="2710442"/>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45A1D429-B7C1-458F-BAC7-A08AFA66E973}"/>
              </a:ext>
            </a:extLst>
          </p:cNvPr>
          <p:cNvSpPr/>
          <p:nvPr/>
        </p:nvSpPr>
        <p:spPr>
          <a:xfrm>
            <a:off x="628056" y="4509892"/>
            <a:ext cx="3720717" cy="1917196"/>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514362F1-5CED-491C-BB58-51EA015B7A8F}"/>
              </a:ext>
            </a:extLst>
          </p:cNvPr>
          <p:cNvSpPr txBox="1"/>
          <p:nvPr/>
        </p:nvSpPr>
        <p:spPr>
          <a:xfrm>
            <a:off x="4485153" y="5667361"/>
            <a:ext cx="3004699" cy="369332"/>
          </a:xfrm>
          <a:prstGeom prst="rect">
            <a:avLst/>
          </a:prstGeom>
        </p:spPr>
        <p:txBody>
          <a:bodyPr vert="horz" wrap="square" lIns="0" tIns="0" rIns="0" bIns="0" rtlCol="0">
            <a:spAutoFit/>
          </a:bodyPr>
          <a:lstStyle/>
          <a:p>
            <a:pPr marL="12700">
              <a:lnSpc>
                <a:spcPct val="100000"/>
              </a:lnSpc>
            </a:pPr>
            <a:r>
              <a:rPr sz="2400" spc="-5" dirty="0">
                <a:latin typeface="Arial"/>
                <a:cs typeface="Arial"/>
              </a:rPr>
              <a:t>Inception</a:t>
            </a:r>
            <a:r>
              <a:rPr sz="2400" spc="-40" dirty="0">
                <a:latin typeface="Arial"/>
                <a:cs typeface="Arial"/>
              </a:rPr>
              <a:t> </a:t>
            </a:r>
            <a:r>
              <a:rPr sz="2400" spc="-5" dirty="0">
                <a:latin typeface="Arial"/>
                <a:cs typeface="Arial"/>
              </a:rPr>
              <a:t>module</a:t>
            </a:r>
            <a:endParaRPr sz="2400" dirty="0">
              <a:latin typeface="Arial"/>
              <a:cs typeface="Arial"/>
            </a:endParaRPr>
          </a:p>
        </p:txBody>
      </p:sp>
    </p:spTree>
    <p:extLst>
      <p:ext uri="{BB962C8B-B14F-4D97-AF65-F5344CB8AC3E}">
        <p14:creationId xmlns:p14="http://schemas.microsoft.com/office/powerpoint/2010/main" val="3308561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2954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1251763" y="2924944"/>
            <a:ext cx="6640473" cy="352839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Case Study: 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162A-1558-454A-8D38-64F412658395}"/>
              </a:ext>
            </a:extLst>
          </p:cNvPr>
          <p:cNvSpPr>
            <a:spLocks noGrp="1"/>
          </p:cNvSpPr>
          <p:nvPr>
            <p:ph type="title"/>
          </p:nvPr>
        </p:nvSpPr>
        <p:spPr>
          <a:xfrm>
            <a:off x="457200" y="274638"/>
            <a:ext cx="8003232" cy="868362"/>
          </a:xfrm>
        </p:spPr>
        <p:txBody>
          <a:bodyPr/>
          <a:lstStyle/>
          <a:p>
            <a:r>
              <a:rPr lang="en-US" dirty="0" err="1"/>
              <a:t>ResNet</a:t>
            </a:r>
            <a:r>
              <a:rPr lang="en-US" dirty="0"/>
              <a:t> Variants</a:t>
            </a:r>
            <a:endParaRPr lang="en-SE" dirty="0"/>
          </a:p>
        </p:txBody>
      </p:sp>
      <p:sp>
        <p:nvSpPr>
          <p:cNvPr id="4" name="Slide Number Placeholder 3">
            <a:extLst>
              <a:ext uri="{FF2B5EF4-FFF2-40B4-BE49-F238E27FC236}">
                <a16:creationId xmlns:a16="http://schemas.microsoft.com/office/drawing/2014/main" id="{48B2767C-A181-4AD7-AB95-2768EF81D0E7}"/>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
        <p:nvSpPr>
          <p:cNvPr id="8" name="Content Placeholder 2">
            <a:extLst>
              <a:ext uri="{FF2B5EF4-FFF2-40B4-BE49-F238E27FC236}">
                <a16:creationId xmlns:a16="http://schemas.microsoft.com/office/drawing/2014/main" id="{B1D00FAA-DD58-4843-86D0-38E3A8EEA586}"/>
              </a:ext>
            </a:extLst>
          </p:cNvPr>
          <p:cNvSpPr>
            <a:spLocks noGrp="1"/>
          </p:cNvSpPr>
          <p:nvPr>
            <p:ph idx="1"/>
          </p:nvPr>
        </p:nvSpPr>
        <p:spPr>
          <a:xfrm>
            <a:off x="457200" y="1295400"/>
            <a:ext cx="8229600" cy="5105400"/>
          </a:xfrm>
        </p:spPr>
        <p:txBody>
          <a:bodyPr/>
          <a:lstStyle/>
          <a:p>
            <a:r>
              <a:rPr lang="en-US" dirty="0"/>
              <a:t>Right fig shows 34-layer </a:t>
            </a:r>
            <a:r>
              <a:rPr lang="en-US" dirty="0" err="1"/>
              <a:t>ResNet</a:t>
            </a:r>
            <a:endParaRPr lang="en-SE" dirty="0"/>
          </a:p>
        </p:txBody>
      </p:sp>
      <p:sp>
        <p:nvSpPr>
          <p:cNvPr id="10" name="object 6">
            <a:extLst>
              <a:ext uri="{FF2B5EF4-FFF2-40B4-BE49-F238E27FC236}">
                <a16:creationId xmlns:a16="http://schemas.microsoft.com/office/drawing/2014/main" id="{A84FDB78-B392-4CD1-8D25-63F0A31A1937}"/>
              </a:ext>
            </a:extLst>
          </p:cNvPr>
          <p:cNvSpPr/>
          <p:nvPr/>
        </p:nvSpPr>
        <p:spPr>
          <a:xfrm>
            <a:off x="7975369" y="53115"/>
            <a:ext cx="1074415" cy="6602022"/>
          </a:xfrm>
          <a:prstGeom prst="rect">
            <a:avLst/>
          </a:prstGeom>
          <a:blipFill>
            <a:blip r:embed="rId2"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E763A8F-B43A-4AEF-8F63-624BB460124B}"/>
              </a:ext>
            </a:extLst>
          </p:cNvPr>
          <p:cNvSpPr/>
          <p:nvPr/>
        </p:nvSpPr>
        <p:spPr>
          <a:xfrm>
            <a:off x="94216" y="2108947"/>
            <a:ext cx="7906784" cy="347830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845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457200" y="1143000"/>
                <a:ext cx="8229600" cy="2502024"/>
              </a:xfrm>
            </p:spPr>
            <p:txBody>
              <a:bodyPr>
                <a:normAutofit fontScale="550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pPr lvl="1"/>
                <a:r>
                  <a:rPr lang="en-US" dirty="0"/>
                  <a:t>If identify mapping is close to optimal, then weights can be small to capture minor differences only</a:t>
                </a:r>
                <a:endParaRPr lang="en-US" b="0" dirty="0"/>
              </a:p>
              <a:p>
                <a:r>
                  <a:rPr lang="en-US" dirty="0"/>
                  <a:t>Benefits:</a:t>
                </a:r>
              </a:p>
              <a:p>
                <a:pPr lvl="1"/>
                <a:r>
                  <a:rPr lang="en-US" dirty="0"/>
                  <a:t>Residual connections help in handling the vanishing gradient problem in very deep NNs</a:t>
                </a:r>
              </a:p>
              <a:p>
                <a:pPr lvl="1"/>
                <a:r>
                  <a:rPr lang="en-US" dirty="0"/>
                  <a:t>It is safe to train very deep NNs, because “unnecessary layers” can learn to be identity mapping and do no cause overfitting</a:t>
                </a:r>
              </a:p>
              <a:p>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457200" y="1143000"/>
                <a:ext cx="8229600" cy="2502024"/>
              </a:xfrm>
              <a:blipFill>
                <a:blip r:embed="rId2"/>
                <a:stretch>
                  <a:fillRect l="-444" t="-365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2193476" y="3631260"/>
            <a:ext cx="4766620" cy="31294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0298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sz="3200" dirty="0"/>
              <a:t>Effects of Convolution w. Common Filters</a:t>
            </a:r>
            <a:endParaRPr lang="en-SE" sz="3200"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9C16-A37C-41D4-BFE6-72241824A171}"/>
              </a:ext>
            </a:extLst>
          </p:cNvPr>
          <p:cNvSpPr>
            <a:spLocks noGrp="1"/>
          </p:cNvSpPr>
          <p:nvPr>
            <p:ph type="title"/>
          </p:nvPr>
        </p:nvSpPr>
        <p:spPr/>
        <p:txBody>
          <a:bodyPr/>
          <a:lstStyle/>
          <a:p>
            <a:r>
              <a:rPr lang="en-US" sz="3600" dirty="0"/>
              <a:t>Case Study: Policy Network in AlphaGo</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2C08D-E1A5-428C-8381-9892B8FEAF4F}"/>
                  </a:ext>
                </a:extLst>
              </p:cNvPr>
              <p:cNvSpPr>
                <a:spLocks noGrp="1"/>
              </p:cNvSpPr>
              <p:nvPr>
                <p:ph idx="1"/>
              </p:nvPr>
            </p:nvSpPr>
            <p:spPr>
              <a:xfrm>
                <a:off x="251520" y="1295400"/>
                <a:ext cx="8712968" cy="5105400"/>
              </a:xfrm>
            </p:spPr>
            <p:txBody>
              <a:bodyPr>
                <a:normAutofit fontScale="92500" lnSpcReduction="20000"/>
              </a:bodyPr>
              <a:lstStyle/>
              <a:p>
                <a:pPr marL="12700">
                  <a:spcBef>
                    <a:spcPts val="15"/>
                  </a:spcBef>
                </a:pPr>
                <a:r>
                  <a:rPr lang="en-US" spc="-5" dirty="0">
                    <a:cs typeface="Arial"/>
                  </a:rPr>
                  <a:t>Input volume: </a:t>
                </a:r>
                <a:r>
                  <a:rPr lang="en-US" sz="3200" spc="-5" dirty="0">
                    <a:latin typeface="Arial"/>
                    <a:cs typeface="Arial"/>
                  </a:rPr>
                  <a:t>[19x19x48]</a:t>
                </a:r>
                <a:r>
                  <a:rPr lang="en-US" sz="3200" spc="-40" dirty="0">
                    <a:latin typeface="Arial"/>
                    <a:cs typeface="Arial"/>
                  </a:rPr>
                  <a:t> </a:t>
                </a:r>
              </a:p>
              <a:p>
                <a:pPr marL="12700">
                  <a:lnSpc>
                    <a:spcPct val="100000"/>
                  </a:lnSpc>
                  <a:spcBef>
                    <a:spcPts val="15"/>
                  </a:spcBef>
                </a:pPr>
                <a:r>
                  <a:rPr lang="en-US" sz="3200" spc="-5" dirty="0">
                    <a:latin typeface="Arial"/>
                    <a:cs typeface="Arial"/>
                  </a:rPr>
                  <a:t>CONV1: 192 5x5 filters, stride 1, pad 2 </a:t>
                </a:r>
              </a:p>
              <a:p>
                <a:pPr marL="12700">
                  <a:lnSpc>
                    <a:spcPct val="100000"/>
                  </a:lnSpc>
                  <a:spcBef>
                    <a:spcPts val="15"/>
                  </a:spcBef>
                </a:pPr>
                <a:r>
                  <a:rPr lang="en-US" sz="3200" spc="-5" dirty="0">
                    <a:latin typeface="Arial"/>
                    <a:cs typeface="Arial"/>
                  </a:rPr>
                  <a:t>Output volume: [19x19x192]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m:t>
                        </m:r>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2</m:t>
                        </m:r>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2</m:t>
                        </m:r>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5</m:t>
                        </m:r>
                      </m:e>
                    </m:d>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1</m:t>
                    </m:r>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19</m:t>
                    </m:r>
                  </m:oMath>
                </a14:m>
                <a:r>
                  <a:rPr lang="en-US" sz="3200" spc="-5" dirty="0">
                    <a:latin typeface="Arial"/>
                    <a:cs typeface="Arial"/>
                  </a:rPr>
                  <a:t>)</a:t>
                </a:r>
              </a:p>
              <a:p>
                <a:pPr marL="12700" marR="2447290">
                  <a:lnSpc>
                    <a:spcPct val="100699"/>
                  </a:lnSpc>
                </a:pPr>
                <a:r>
                  <a:rPr lang="en-US" sz="3200" spc="-5" dirty="0">
                    <a:latin typeface="Arial"/>
                    <a:cs typeface="Arial"/>
                  </a:rPr>
                  <a:t>CONV2..12: 192 3x3 filters, stride 1, pad 1 </a:t>
                </a:r>
              </a:p>
              <a:p>
                <a:pPr marL="12700" marR="2447290">
                  <a:lnSpc>
                    <a:spcPct val="100699"/>
                  </a:lnSpc>
                </a:pPr>
                <a:r>
                  <a:rPr lang="en-US" sz="3200" spc="110" dirty="0">
                    <a:latin typeface="Arial"/>
                    <a:cs typeface="Arial"/>
                  </a:rPr>
                  <a:t>Output volume: </a:t>
                </a:r>
                <a:r>
                  <a:rPr lang="en-US" sz="3200" spc="-5" dirty="0">
                    <a:latin typeface="Arial"/>
                    <a:cs typeface="Arial"/>
                  </a:rPr>
                  <a:t>[19x19x192]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m:t>
                        </m:r>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2</m:t>
                        </m:r>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1</m:t>
                        </m:r>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3</m:t>
                        </m:r>
                      </m:e>
                    </m:d>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1</m:t>
                    </m:r>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19</m:t>
                    </m:r>
                  </m:oMath>
                </a14:m>
                <a:r>
                  <a:rPr lang="en-US" sz="3200" spc="-5" dirty="0">
                    <a:latin typeface="Arial"/>
                    <a:cs typeface="Arial"/>
                  </a:rPr>
                  <a:t>)</a:t>
                </a:r>
              </a:p>
              <a:p>
                <a:pPr marL="12700">
                  <a:spcBef>
                    <a:spcPts val="15"/>
                  </a:spcBef>
                </a:pPr>
                <a:r>
                  <a:rPr lang="en-US" sz="3200" spc="-5" dirty="0">
                    <a:latin typeface="Arial"/>
                    <a:cs typeface="Arial"/>
                  </a:rPr>
                  <a:t>CONV: 1 1x1 filter, stride 1, pad 0 </a:t>
                </a:r>
              </a:p>
              <a:p>
                <a:pPr marL="12700">
                  <a:spcBef>
                    <a:spcPts val="15"/>
                  </a:spcBef>
                </a:pPr>
                <a:r>
                  <a:rPr lang="en-US" spc="110" dirty="0">
                    <a:cs typeface="Arial"/>
                  </a:rPr>
                  <a:t>Output volume: </a:t>
                </a:r>
                <a:r>
                  <a:rPr lang="en-US" sz="3200" spc="-5" dirty="0">
                    <a:latin typeface="Arial"/>
                    <a:cs typeface="Arial"/>
                  </a:rPr>
                  <a:t>[19x19]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m:t>
                        </m:r>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1</m:t>
                        </m:r>
                      </m:e>
                    </m:d>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1</m:t>
                    </m:r>
                    <m:r>
                      <a:rPr lang="en-US" sz="3200" b="0" i="1" spc="-5" smtClean="0">
                        <a:latin typeface="Cambria Math" panose="02040503050406030204" pitchFamily="18" charset="0"/>
                        <a:cs typeface="Arial"/>
                      </a:rPr>
                      <m:t>=</m:t>
                    </m:r>
                    <m:r>
                      <a:rPr lang="en-US" sz="3200" b="0" i="1" spc="-5" smtClean="0">
                        <a:latin typeface="Cambria Math" panose="02040503050406030204" pitchFamily="18" charset="0"/>
                        <a:cs typeface="Arial"/>
                      </a:rPr>
                      <m:t>19</m:t>
                    </m:r>
                  </m:oMath>
                </a14:m>
                <a:r>
                  <a:rPr lang="en-US" sz="3200" spc="-5" dirty="0">
                    <a:latin typeface="Arial"/>
                    <a:cs typeface="Arial"/>
                  </a:rPr>
                  <a:t>)</a:t>
                </a:r>
                <a:endParaRPr lang="en-SE" dirty="0"/>
              </a:p>
            </p:txBody>
          </p:sp>
        </mc:Choice>
        <mc:Fallback xmlns="">
          <p:sp>
            <p:nvSpPr>
              <p:cNvPr id="3" name="Content Placeholder 2">
                <a:extLst>
                  <a:ext uri="{FF2B5EF4-FFF2-40B4-BE49-F238E27FC236}">
                    <a16:creationId xmlns:a16="http://schemas.microsoft.com/office/drawing/2014/main" id="{02C2C08D-E1A5-428C-8381-9892B8FEAF4F}"/>
                  </a:ext>
                </a:extLst>
              </p:cNvPr>
              <p:cNvSpPr>
                <a:spLocks noGrp="1" noRot="1" noChangeAspect="1" noMove="1" noResize="1" noEditPoints="1" noAdjustHandles="1" noChangeArrowheads="1" noChangeShapeType="1" noTextEdit="1"/>
              </p:cNvSpPr>
              <p:nvPr>
                <p:ph idx="1"/>
              </p:nvPr>
            </p:nvSpPr>
            <p:spPr>
              <a:xfrm>
                <a:off x="251520" y="1295400"/>
                <a:ext cx="8712968" cy="5105400"/>
              </a:xfrm>
              <a:blipFill>
                <a:blip r:embed="rId2"/>
                <a:stretch>
                  <a:fillRect l="-1469" t="-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1A05BC-828B-47B1-9267-B3981D91B025}"/>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12692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a:t>Case Study: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295399"/>
                <a:ext cx="8435280" cy="2883627"/>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295399"/>
                <a:ext cx="8435280" cy="2883627"/>
              </a:xfrm>
              <a:blipFill>
                <a:blip r:embed="rId3"/>
                <a:stretch>
                  <a:fillRect l="-217" t="-18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a:p>
            <a:r>
              <a:rPr lang="en-US" sz="3200" dirty="0"/>
              <a:t>Difference from classic CV: learn </a:t>
            </a:r>
            <a:r>
              <a:rPr lang="en-US" sz="3200" dirty="0">
                <a:solidFill>
                  <a:srgbClr val="C00000"/>
                </a:solidFill>
              </a:rPr>
              <a:t>custom filters</a:t>
            </a:r>
            <a:r>
              <a:rPr lang="en-US" sz="3200" dirty="0"/>
              <a:t> in CONV layers from data by supervised learning, instead of using </a:t>
            </a:r>
            <a:r>
              <a:rPr lang="en-US" sz="3200" dirty="0">
                <a:solidFill>
                  <a:srgbClr val="C00000"/>
                </a:solidFill>
              </a:rPr>
              <a:t>hand-crafted filters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sz="3200" kern="0" dirty="0"/>
              <a:t>In a </a:t>
            </a:r>
            <a:r>
              <a:rPr lang="en-US" dirty="0"/>
              <a:t>FCNN: </a:t>
            </a:r>
          </a:p>
          <a:p>
            <a:r>
              <a:rPr lang="en-US" dirty="0"/>
              <a:t>Cannot alter input image size</a:t>
            </a:r>
          </a:p>
          <a:p>
            <a:r>
              <a:rPr lang="en-US" dirty="0"/>
              <a:t>Permutation invariance</a:t>
            </a:r>
          </a:p>
          <a:p>
            <a:pPr lvl="1"/>
            <a:r>
              <a:rPr lang="en-US" dirty="0"/>
              <a:t>Cannot recognize geometry/locality of input, hence not useful for image recognition </a:t>
            </a:r>
          </a:p>
          <a:p>
            <a:pPr lvl="1"/>
            <a:r>
              <a:rPr lang="en-US" dirty="0"/>
              <a:t>Below two images, with same set of pixels but different permutations, will generate the exact same output in an MLP</a:t>
            </a:r>
          </a:p>
          <a:p>
            <a:r>
              <a:rPr lang="en-US" dirty="0"/>
              <a:t>Num. params can grow very large</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9" y="1061120"/>
            <a:ext cx="4077723" cy="2448272"/>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5">
            <a:extLst>
              <a:ext uri="{FF2B5EF4-FFF2-40B4-BE49-F238E27FC236}">
                <a16:creationId xmlns:a16="http://schemas.microsoft.com/office/drawing/2014/main" id="{AA6DBC92-796F-45C1-A9BF-D1E5F087C166}"/>
              </a:ext>
            </a:extLst>
          </p:cNvPr>
          <p:cNvSpPr/>
          <p:nvPr/>
        </p:nvSpPr>
        <p:spPr>
          <a:xfrm>
            <a:off x="4139952" y="1646587"/>
            <a:ext cx="4834880" cy="1431325"/>
          </a:xfrm>
          <a:prstGeom prst="rect">
            <a:avLst/>
          </a:prstGeom>
          <a:blipFill>
            <a:blip r:embed="rId3" cstate="print"/>
            <a:stretch>
              <a:fillRect/>
            </a:stretch>
          </a:blipFill>
        </p:spPr>
        <p:txBody>
          <a:bodyPr wrap="square" lIns="0" tIns="0" rIns="0" bIns="0" rtlCol="0"/>
          <a:lstStyle/>
          <a:p>
            <a:endParaRPr/>
          </a:p>
        </p:txBody>
      </p:sp>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211961" y="3212976"/>
            <a:ext cx="4839714"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layer(s) are Fully-Connected</a:t>
            </a:r>
          </a:p>
          <a:p>
            <a:r>
              <a:rPr lang="en-US" sz="1800" kern="0" dirty="0"/>
              <a:t>CONV layers can handle images of arbitrary size (but not the last MLP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4"/>
          <a:stretch>
            <a:fillRect/>
          </a:stretch>
        </p:blipFill>
        <p:spPr>
          <a:xfrm>
            <a:off x="70524" y="5468187"/>
            <a:ext cx="4100462" cy="133061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72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62500" lnSpcReduction="20000"/>
              </a:bodyPr>
              <a:lstStyle/>
              <a:p>
                <a:r>
                  <a:rPr lang="en-US" dirty="0">
                    <a:solidFill>
                      <a:schemeClr val="tx1"/>
                    </a:solidFill>
                  </a:rPr>
                  <a:t>Filters always have the same depth as the input volume</a:t>
                </a:r>
              </a:p>
              <a:p>
                <a:pPr lvl="1"/>
                <a:r>
                  <a:rPr lang="en-US" dirty="0">
                    <a:solidFill>
                      <a:schemeClr val="tx1"/>
                    </a:solidFill>
                  </a:rPr>
                  <a:t>The input may be a color image w. 3 channels (e.g., RGB), hence depth is 3, or intermediate activation maps generated by hidden layers of a CNN. We use the terms “input volume” and “output volume” to emphasize they may be 3D matrices</a:t>
                </a:r>
              </a:p>
              <a:p>
                <a:r>
                  <a:rPr lang="en-US" dirty="0">
                    <a:solidFill>
                      <a:schemeClr val="tx1"/>
                    </a:solidFill>
                  </a:rPr>
                  <a:t>Convolution: 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667" t="-4688"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921926" y="5024659"/>
                <a:ext cx="4799965"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sSup>
                      <m:sSupPr>
                        <m:ctrlPr>
                          <a:rPr lang="ar-AE" b="0" i="1" smtClean="0">
                            <a:latin typeface="Cambria Math" panose="02040503050406030204" pitchFamily="18" charset="0"/>
                          </a:rPr>
                        </m:ctrlPr>
                      </m:sSupPr>
                      <m:e>
                        <m:r>
                          <a:rPr lang="ar-AE" b="0" i="1" smtClean="0">
                            <a:latin typeface="Cambria Math" panose="02040503050406030204" pitchFamily="18" charset="0"/>
                          </a:rPr>
                          <m:t>𝑤</m:t>
                        </m:r>
                      </m:e>
                      <m:sup>
                        <m:r>
                          <a:rPr lang="ar-AE" b="0" i="1" smtClean="0">
                            <a:latin typeface="Cambria Math" panose="02040503050406030204" pitchFamily="18" charset="0"/>
                          </a:rPr>
                          <m:t>𝑇</m:t>
                        </m:r>
                      </m:sup>
                    </m:sSup>
                    <m:r>
                      <a:rPr lang="ar-AE" b="0" i="1" smtClean="0">
                        <a:latin typeface="Cambria Math" panose="02040503050406030204" pitchFamily="18" charset="0"/>
                      </a:rPr>
                      <m:t>𝑥</m:t>
                    </m:r>
                    <m:r>
                      <a:rPr lang="ar-AE"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921926" y="5024659"/>
                <a:ext cx="4799965" cy="1378711"/>
              </a:xfrm>
              <a:prstGeom prst="rect">
                <a:avLst/>
              </a:prstGeom>
              <a:blipFill>
                <a:blip r:embed="rId3"/>
                <a:stretch>
                  <a:fillRect l="-2665"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4846</TotalTime>
  <Words>7120</Words>
  <Application>Microsoft Office PowerPoint</Application>
  <PresentationFormat>On-screen Show (4:3)</PresentationFormat>
  <Paragraphs>879</Paragraphs>
  <Slides>78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Roboto</vt:lpstr>
      <vt:lpstr>Arial</vt:lpstr>
      <vt:lpstr>Cambria Math</vt:lpstr>
      <vt:lpstr>Courier New</vt:lpstr>
      <vt:lpstr>Times New Roman</vt:lpstr>
      <vt:lpstr>Default Design</vt:lpstr>
      <vt:lpstr>LX CNNs and RNNs</vt:lpstr>
      <vt:lpstr>Outline</vt:lpstr>
      <vt:lpstr>Classic Computer Vision</vt:lpstr>
      <vt:lpstr>Input Image Encoding</vt:lpstr>
      <vt:lpstr>Filters/Kernels in Computer Vision</vt:lpstr>
      <vt:lpstr>Effects of Convolution w. Common Filters</vt:lpstr>
      <vt:lpstr>Convolutional Neural Networks (CNN)</vt:lpstr>
      <vt:lpstr>Fully-Connected NN vs. CNN </vt:lpstr>
      <vt:lpstr>Convolution Operation</vt:lpstr>
      <vt:lpstr>PowerPoint Presentation</vt:lpstr>
      <vt:lpstr>Stacked Activation Maps</vt:lpstr>
      <vt:lpstr>Activation Maps Illustration</vt:lpstr>
      <vt:lpstr>Example: 3 Filters</vt:lpstr>
      <vt:lpstr>Receptive Field and Weight Sharing</vt:lpstr>
      <vt:lpstr>Convolution Example 1</vt:lpstr>
      <vt:lpstr>Convolution Example 2</vt:lpstr>
      <vt:lpstr>Convolution Example 2: Filters and Input Image</vt:lpstr>
      <vt:lpstr>Convolution Example 2: Output</vt:lpstr>
      <vt:lpstr>Filters and Activation Maps Example</vt:lpstr>
      <vt:lpstr>Typical CNN Architecture</vt:lpstr>
      <vt:lpstr>Feature Hierarchy</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CONV Example 7: 1×1 Filter </vt:lpstr>
      <vt:lpstr>Dilated Convolution</vt:lpstr>
      <vt:lpstr>3D Convolution</vt:lpstr>
      <vt:lpstr>Converting Convolution to Matrix Multiplication</vt:lpstr>
      <vt:lpstr>Quiz</vt:lpstr>
      <vt:lpstr>Outline</vt:lpstr>
      <vt:lpstr>Pooling and Fully-Connected Layers</vt:lpstr>
      <vt:lpstr>Pooling (Sub-Sampling) Layer</vt:lpstr>
      <vt:lpstr>Max Pooling w. Examples</vt:lpstr>
      <vt:lpstr>Overlapping Pooling</vt:lpstr>
      <vt:lpstr>FC Layer</vt:lpstr>
      <vt:lpstr>No. Params in Each Layer </vt:lpstr>
      <vt:lpstr>Outline</vt:lpstr>
      <vt:lpstr>Case Study: LeNet-5 [LeCun et al. 1998] </vt:lpstr>
      <vt:lpstr>LeNet-5 Summary </vt:lpstr>
      <vt:lpstr>Case Study: AlexNet [Krizhevsky et al. 2012] </vt:lpstr>
      <vt:lpstr>Case Study: VGGNet [Simonyan and Zisserman, 2014]</vt:lpstr>
      <vt:lpstr>VGG-16 Details</vt:lpstr>
      <vt:lpstr>Stacked 3×3 CONV Layers</vt:lpstr>
      <vt:lpstr>VGGNet No. Params</vt:lpstr>
      <vt:lpstr>VGGNet Variants</vt:lpstr>
      <vt:lpstr>Case Study: GoogLeNet [Szegedy et al., 2014]</vt:lpstr>
      <vt:lpstr>GoogLeNet Size</vt:lpstr>
      <vt:lpstr>Case Study: Residual Networks (ResNet) [He et al. 2015]</vt:lpstr>
      <vt:lpstr>ResNet Variants</vt:lpstr>
      <vt:lpstr>ResNet Skip Connection</vt:lpstr>
      <vt:lpstr>Consider a 3-layer Network</vt:lpstr>
      <vt:lpstr>ResNet is Ensemble of Models</vt:lpstr>
      <vt:lpstr>Deeper Nets have Better Performance</vt:lpstr>
      <vt:lpstr>Case Study: Policy Network in AlphaGo</vt:lpstr>
      <vt:lpstr>Case Study: Stochastic Depth</vt:lpstr>
      <vt:lpstr>CNN Layer Patterns</vt:lpstr>
      <vt:lpstr>Layer Sizing Rules-of-Thumb</vt:lpstr>
      <vt:lpstr>Memory Size Considerations</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382</cp:revision>
  <dcterms:created xsi:type="dcterms:W3CDTF">2020-03-21T16:53:45Z</dcterms:created>
  <dcterms:modified xsi:type="dcterms:W3CDTF">2021-04-05T19:17:44Z</dcterms:modified>
</cp:coreProperties>
</file>